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1" r:id="rId4"/>
    <p:sldId id="302" r:id="rId5"/>
    <p:sldId id="309" r:id="rId6"/>
    <p:sldId id="259" r:id="rId7"/>
    <p:sldId id="287" r:id="rId8"/>
    <p:sldId id="289" r:id="rId9"/>
    <p:sldId id="310" r:id="rId10"/>
    <p:sldId id="303" r:id="rId11"/>
    <p:sldId id="293" r:id="rId12"/>
    <p:sldId id="311" r:id="rId13"/>
    <p:sldId id="295" r:id="rId14"/>
    <p:sldId id="312" r:id="rId15"/>
    <p:sldId id="297" r:id="rId16"/>
    <p:sldId id="313" r:id="rId17"/>
    <p:sldId id="304" r:id="rId18"/>
    <p:sldId id="298" r:id="rId19"/>
    <p:sldId id="300" r:id="rId20"/>
    <p:sldId id="305" r:id="rId21"/>
    <p:sldId id="306" r:id="rId22"/>
    <p:sldId id="307" r:id="rId23"/>
    <p:sldId id="314" r:id="rId24"/>
    <p:sldId id="308" r:id="rId25"/>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6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29" name="日付プレースホルダ 28"/>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14" name="スライド番号プレースホルダ 13"/>
          <p:cNvSpPr>
            <a:spLocks noGrp="1"/>
          </p:cNvSpPr>
          <p:nvPr>
            <p:ph type="sldNum" sz="quarter" idx="12"/>
          </p:nvPr>
        </p:nvSpPr>
        <p:spPr/>
        <p:txBody>
          <a:bodyPr/>
          <a:lstStyle/>
          <a:p>
            <a:pPr>
              <a:defRPr/>
            </a:pPr>
            <a:fld id="{922E0EDD-A9A0-4A9E-BCB5-0D997020BFB7}" type="slidenum">
              <a:rPr lang="en-US" altLang="ja-JP" smtClean="0"/>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4D330A0D-2436-4010-BEBE-DDC1845F9AAE}" type="slidenum">
              <a:rPr lang="en-US" altLang="ja-JP" smtClean="0"/>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AFCF6DFC-CA23-4B01-92F0-749405D4427F}" type="slidenum">
              <a:rPr lang="en-US" altLang="ja-JP" smtClean="0"/>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90B999C4-8894-4508-830C-4D964EA8CB86}" type="slidenum">
              <a:rPr lang="en-US" altLang="ja-JP" smtClean="0"/>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98ADFCB2-B638-4E58-A9BB-C94B005A1576}" type="slidenum">
              <a:rPr lang="en-US" altLang="ja-JP" smtClean="0"/>
              <a:pPr>
                <a:defRPr/>
              </a:pPr>
              <a:t>&lt;#&gt;</a:t>
            </a:fld>
            <a:endParaRPr lang="en-US" altLang="ja-JP"/>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1E06F028-EADF-4719-AD24-C1CA745F21DD}" type="slidenum">
              <a:rPr lang="en-US" altLang="ja-JP" smtClean="0"/>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pPr>
              <a:defRPr/>
            </a:pPr>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9A802807-3E55-4ECB-8BF1-5FAE9FA96439}" type="slidenum">
              <a:rPr lang="en-US" altLang="ja-JP" smtClean="0"/>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1A93E385-7C48-46A8-8903-19F97F710D42}" type="slidenum">
              <a:rPr lang="en-US" altLang="ja-JP" smtClean="0"/>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65FBB4A8-DB88-44FF-9EAB-3F80ADFC134A}" type="slidenum">
              <a:rPr lang="en-US" altLang="ja-JP" smtClean="0"/>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586C728F-30C3-4218-89A0-E8E5A51D8949}" type="slidenum">
              <a:rPr lang="en-US" altLang="ja-JP" smtClean="0"/>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FA99498-1337-4D19-8C72-4602730CB71E}" type="slidenum">
              <a:rPr lang="en-US" altLang="ja-JP" smtClean="0"/>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pPr>
              <a:defRPr/>
            </a:pPr>
            <a:endParaRPr lang="en-US" altLang="ja-JP"/>
          </a:p>
        </p:txBody>
      </p:sp>
      <p:sp>
        <p:nvSpPr>
          <p:cNvPr id="12" name="スライド番号プレースホルダ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pPr>
              <a:defRPr/>
            </a:pPr>
            <a:fld id="{1F4487C0-4F43-4C69-8989-E70E134CBE5C}" type="slidenum">
              <a:rPr lang="en-US" altLang="ja-JP" smtClean="0"/>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04664"/>
            <a:ext cx="7772400" cy="2376263"/>
          </a:xfrm>
        </p:spPr>
        <p:txBody>
          <a:bodyPr>
            <a:normAutofit/>
          </a:bodyPr>
          <a:lstStyle/>
          <a:p>
            <a:r>
              <a:rPr lang="en-US" altLang="ja-JP" sz="4800" b="1" dirty="0" smtClean="0"/>
              <a:t/>
            </a:r>
            <a:br>
              <a:rPr lang="en-US" altLang="ja-JP" sz="4800" b="1" dirty="0" smtClean="0"/>
            </a:br>
            <a:r>
              <a:rPr lang="en-US" altLang="ja-JP" sz="4800" b="1" dirty="0" smtClean="0"/>
              <a:t>Macroeconomics</a:t>
            </a:r>
            <a:br>
              <a:rPr lang="en-US" altLang="ja-JP" sz="4800" b="1" dirty="0" smtClean="0"/>
            </a:br>
            <a:r>
              <a:rPr lang="ja-JP" altLang="en-US" sz="4800" b="1" dirty="0" smtClean="0"/>
              <a:t>マクロ経済学</a:t>
            </a:r>
            <a:endParaRPr lang="ja-JP" altLang="en-US" sz="4800" dirty="0" smtClean="0"/>
          </a:p>
        </p:txBody>
      </p:sp>
      <p:sp>
        <p:nvSpPr>
          <p:cNvPr id="2051" name="Rectangle 3"/>
          <p:cNvSpPr>
            <a:spLocks noGrp="1" noChangeArrowheads="1"/>
          </p:cNvSpPr>
          <p:nvPr>
            <p:ph type="subTitle" idx="1"/>
          </p:nvPr>
        </p:nvSpPr>
        <p:spPr>
          <a:xfrm>
            <a:off x="683568" y="4357688"/>
            <a:ext cx="7920880" cy="1785937"/>
          </a:xfrm>
        </p:spPr>
        <p:txBody>
          <a:bodyPr/>
          <a:lstStyle/>
          <a:p>
            <a:pPr eaLnBrk="1" hangingPunct="1"/>
            <a:r>
              <a:rPr lang="en-US" altLang="ja-JP" dirty="0" smtClean="0">
                <a:solidFill>
                  <a:schemeClr val="tx1"/>
                </a:solidFill>
              </a:rPr>
              <a:t>Chap </a:t>
            </a:r>
            <a:r>
              <a:rPr lang="en-US" altLang="ja-JP" dirty="0" smtClean="0">
                <a:solidFill>
                  <a:schemeClr val="tx1"/>
                </a:solidFill>
              </a:rPr>
              <a:t>12. Consumption and </a:t>
            </a:r>
            <a:r>
              <a:rPr lang="en-US" altLang="ja-JP" dirty="0" smtClean="0">
                <a:solidFill>
                  <a:schemeClr val="tx1"/>
                </a:solidFill>
              </a:rPr>
              <a:t>Savings</a:t>
            </a:r>
          </a:p>
          <a:p>
            <a:r>
              <a:rPr lang="ja-JP" altLang="ja-JP" b="1" dirty="0" smtClean="0">
                <a:solidFill>
                  <a:schemeClr val="tx1"/>
                </a:solidFill>
              </a:rPr>
              <a:t>第１</a:t>
            </a:r>
            <a:r>
              <a:rPr lang="ja-JP" altLang="en-US" b="1" dirty="0" smtClean="0">
                <a:solidFill>
                  <a:schemeClr val="tx1"/>
                </a:solidFill>
              </a:rPr>
              <a:t>２</a:t>
            </a:r>
            <a:r>
              <a:rPr lang="ja-JP" altLang="ja-JP" b="1" dirty="0" smtClean="0">
                <a:solidFill>
                  <a:schemeClr val="tx1"/>
                </a:solidFill>
              </a:rPr>
              <a:t>章．</a:t>
            </a:r>
            <a:r>
              <a:rPr lang="ja-JP" altLang="en-US" b="1" dirty="0" smtClean="0">
                <a:solidFill>
                  <a:schemeClr val="tx1"/>
                </a:solidFill>
              </a:rPr>
              <a:t>消費と貯蓄</a:t>
            </a:r>
            <a:endParaRPr lang="ja-JP" altLang="ja-JP" dirty="0" smtClean="0">
              <a:solidFill>
                <a:schemeClr val="tx1"/>
              </a:solidFill>
            </a:endParaRPr>
          </a:p>
          <a:p>
            <a:pPr eaLnBrk="1" hangingPunct="1"/>
            <a:endParaRPr lang="ja-JP" altLang="en-US" dirty="0" smtClean="0">
              <a:solidFill>
                <a:schemeClr val="tx1"/>
              </a:solidFill>
            </a:endParaRPr>
          </a:p>
          <a:p>
            <a:pPr eaLnBrk="1" hangingPunct="1"/>
            <a:endParaRPr lang="ja-JP" altLang="en-US" dirty="0" smtClean="0"/>
          </a:p>
          <a:p>
            <a:pPr eaLnBrk="1" hangingPunct="1"/>
            <a:endParaRPr lang="ja-JP" alt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1"/>
            <a:ext cx="8206680" cy="548679"/>
          </a:xfrm>
        </p:spPr>
        <p:txBody>
          <a:bodyPr>
            <a:noAutofit/>
          </a:bodyPr>
          <a:lstStyle/>
          <a:p>
            <a:r>
              <a:rPr lang="ja-JP" altLang="ja-JP" sz="2000" b="1" dirty="0" smtClean="0"/>
              <a:t>４</a:t>
            </a:r>
            <a:r>
              <a:rPr lang="en-US" altLang="ja-JP" sz="2000" b="1" dirty="0" smtClean="0"/>
              <a:t>C</a:t>
            </a:r>
            <a:r>
              <a:rPr lang="ja-JP" altLang="ja-JP" sz="2000" b="1" dirty="0" err="1" smtClean="0"/>
              <a:t>．</a:t>
            </a:r>
            <a:r>
              <a:rPr lang="en-US" altLang="ja-JP" sz="2000" b="1" dirty="0" smtClean="0"/>
              <a:t>Cross-section </a:t>
            </a:r>
            <a:r>
              <a:rPr lang="en-US" altLang="ja-JP" sz="2000" b="1" dirty="0" smtClean="0"/>
              <a:t>Short-run Consumption </a:t>
            </a:r>
            <a:r>
              <a:rPr lang="en-US" altLang="ja-JP" sz="2000" b="1" dirty="0" smtClean="0"/>
              <a:t>Function</a:t>
            </a:r>
            <a:br>
              <a:rPr lang="en-US" altLang="ja-JP" sz="2000" b="1" dirty="0" smtClean="0"/>
            </a:br>
            <a:r>
              <a:rPr lang="ja-JP" altLang="ja-JP" sz="2000" b="1" dirty="0" smtClean="0"/>
              <a:t>クロスセクションの短期消費関数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6147" name="Rectangle 3"/>
          <p:cNvSpPr>
            <a:spLocks noGrp="1" noChangeArrowheads="1"/>
          </p:cNvSpPr>
          <p:nvPr>
            <p:ph idx="1"/>
          </p:nvPr>
        </p:nvSpPr>
        <p:spPr>
          <a:xfrm>
            <a:off x="0" y="692696"/>
            <a:ext cx="9036496" cy="5860504"/>
          </a:xfrm>
        </p:spPr>
        <p:txBody>
          <a:bodyPr>
            <a:normAutofit lnSpcReduction="10000"/>
          </a:bodyPr>
          <a:lstStyle/>
          <a:p>
            <a:pPr>
              <a:buNone/>
            </a:pPr>
            <a:r>
              <a:rPr lang="en-US" altLang="ja-JP" sz="1800" dirty="0" smtClean="0"/>
              <a:t>The </a:t>
            </a:r>
            <a:r>
              <a:rPr lang="en-US" altLang="ja-JP" sz="1800" b="1" dirty="0" smtClean="0"/>
              <a:t>basic consumption </a:t>
            </a:r>
            <a:r>
              <a:rPr lang="en-US" altLang="ja-JP" sz="1800" dirty="0" smtClean="0"/>
              <a:t>of an average household is about 1.8 million yen per year, </a:t>
            </a:r>
          </a:p>
          <a:p>
            <a:pPr>
              <a:buNone/>
            </a:pPr>
            <a:r>
              <a:rPr lang="en-US" altLang="ja-JP" sz="1800" dirty="0" smtClean="0"/>
              <a:t>the </a:t>
            </a:r>
            <a:r>
              <a:rPr lang="en-US" altLang="ja-JP" sz="1800" b="1" dirty="0" smtClean="0"/>
              <a:t>marginal propensity to consume </a:t>
            </a:r>
            <a:r>
              <a:rPr lang="en-US" altLang="ja-JP" sz="1800" dirty="0" smtClean="0"/>
              <a:t>is 0.35. </a:t>
            </a:r>
          </a:p>
          <a:p>
            <a:pPr>
              <a:buNone/>
            </a:pPr>
            <a:r>
              <a:rPr lang="en-US" altLang="ja-JP" sz="1800" dirty="0" smtClean="0"/>
              <a:t>The </a:t>
            </a:r>
            <a:r>
              <a:rPr lang="en-US" altLang="ja-JP" sz="1800" b="1" dirty="0" smtClean="0"/>
              <a:t>average household size </a:t>
            </a:r>
            <a:r>
              <a:rPr lang="en-US" altLang="ja-JP" sz="1800" dirty="0" smtClean="0"/>
              <a:t>in 2010 is 2.47 people, </a:t>
            </a:r>
          </a:p>
          <a:p>
            <a:pPr>
              <a:buNone/>
            </a:pPr>
            <a:r>
              <a:rPr lang="en-US" altLang="ja-JP" sz="1800" dirty="0" smtClean="0"/>
              <a:t>and </a:t>
            </a:r>
            <a:r>
              <a:rPr lang="en-US" altLang="ja-JP" sz="1800" b="1" dirty="0" smtClean="0"/>
              <a:t>the basic consumption per capita </a:t>
            </a:r>
            <a:r>
              <a:rPr lang="en-US" altLang="ja-JP" sz="1800" dirty="0" smtClean="0"/>
              <a:t>is about 437,000 yen per year.</a:t>
            </a:r>
          </a:p>
          <a:p>
            <a:pPr>
              <a:buNone/>
            </a:pPr>
            <a:r>
              <a:rPr lang="en-US" altLang="ja-JP" sz="1800" dirty="0" smtClean="0"/>
              <a:t>As </a:t>
            </a:r>
            <a:r>
              <a:rPr lang="en-US" altLang="ja-JP" sz="1800" b="1" dirty="0" smtClean="0"/>
              <a:t>tax-free minimum income</a:t>
            </a:r>
            <a:r>
              <a:rPr lang="en-US" altLang="ja-JP" sz="1800" dirty="0" smtClean="0"/>
              <a:t> guaranteed by Article 25 of the Constitution </a:t>
            </a:r>
          </a:p>
          <a:p>
            <a:pPr>
              <a:buNone/>
            </a:pPr>
            <a:r>
              <a:rPr lang="en-US" altLang="ja-JP" sz="1800" dirty="0" smtClean="0"/>
              <a:t>that "people have the right to live a minimum of cultural life", </a:t>
            </a:r>
          </a:p>
          <a:p>
            <a:pPr>
              <a:buNone/>
            </a:pPr>
            <a:r>
              <a:rPr lang="en-US" altLang="ja-JP" sz="1800" dirty="0" smtClean="0"/>
              <a:t>income deductions such as basic deduction is now 380,000 yen per year</a:t>
            </a:r>
          </a:p>
          <a:p>
            <a:pPr>
              <a:buNone/>
            </a:pPr>
            <a:r>
              <a:rPr lang="en-US" altLang="ja-JP" sz="1800" dirty="0" smtClean="0"/>
              <a:t> (about 32,000 yen per month )</a:t>
            </a:r>
            <a:br>
              <a:rPr lang="en-US" altLang="ja-JP" sz="1800" dirty="0" smtClean="0"/>
            </a:br>
            <a:r>
              <a:rPr lang="en-US" altLang="ja-JP" sz="1800" i="1" dirty="0" smtClean="0">
                <a:latin typeface="Times New Roman" pitchFamily="18" charset="0"/>
                <a:ea typeface="ＭＳ 明朝" pitchFamily="17" charset="-128"/>
                <a:cs typeface="Times New Roman" pitchFamily="18" charset="0"/>
              </a:rPr>
              <a:t> R</a:t>
            </a:r>
            <a:r>
              <a:rPr lang="en-US" altLang="ja-JP" sz="1800" baseline="30000" dirty="0" smtClean="0">
                <a:latin typeface="Times New Roman" pitchFamily="18" charset="0"/>
                <a:ea typeface="ＭＳ 明朝" pitchFamily="17" charset="-128"/>
                <a:cs typeface="Times New Roman" pitchFamily="18" charset="0"/>
              </a:rPr>
              <a:t>2</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0.95    </a:t>
            </a:r>
            <a:r>
              <a:rPr lang="en-US" altLang="ja-JP" sz="1800" dirty="0" smtClean="0"/>
              <a:t>coefficient of </a:t>
            </a:r>
            <a:r>
              <a:rPr lang="en-US" altLang="ja-JP" sz="1800" dirty="0" smtClean="0"/>
              <a:t>determination</a:t>
            </a:r>
          </a:p>
          <a:p>
            <a:pPr>
              <a:buNone/>
            </a:pPr>
            <a:endParaRPr lang="en-US" altLang="ja-JP" sz="1800" dirty="0" smtClean="0">
              <a:latin typeface="Times New Roman" pitchFamily="18" charset="0"/>
              <a:ea typeface="ＭＳ 明朝" pitchFamily="17" charset="-128"/>
              <a:cs typeface="Times New Roman" pitchFamily="18" charset="0"/>
            </a:endParaRPr>
          </a:p>
          <a:p>
            <a:r>
              <a:rPr lang="ja-JP" altLang="ja-JP" sz="1800" dirty="0" smtClean="0">
                <a:cs typeface="Times New Roman" pitchFamily="18" charset="0"/>
              </a:rPr>
              <a:t>基礎消費は</a:t>
            </a:r>
            <a:r>
              <a:rPr lang="en-US" altLang="ja-JP" sz="1800" dirty="0" smtClean="0">
                <a:cs typeface="Times New Roman" pitchFamily="18" charset="0"/>
              </a:rPr>
              <a:t>1</a:t>
            </a:r>
            <a:r>
              <a:rPr lang="ja-JP" altLang="ja-JP" sz="1800" dirty="0" smtClean="0">
                <a:cs typeface="Times New Roman" pitchFamily="18" charset="0"/>
              </a:rPr>
              <a:t>世帯平均で年間約</a:t>
            </a:r>
            <a:r>
              <a:rPr lang="en-US" altLang="ja-JP" sz="1800" dirty="0" smtClean="0">
                <a:cs typeface="Times New Roman" pitchFamily="18" charset="0"/>
              </a:rPr>
              <a:t>108</a:t>
            </a:r>
            <a:r>
              <a:rPr lang="ja-JP" altLang="ja-JP" sz="1800" dirty="0" smtClean="0">
                <a:cs typeface="Times New Roman" pitchFamily="18" charset="0"/>
              </a:rPr>
              <a:t>万円、限界消費性向は</a:t>
            </a:r>
            <a:r>
              <a:rPr lang="en-US" altLang="ja-JP" sz="1800" dirty="0" smtClean="0">
                <a:cs typeface="Times New Roman" pitchFamily="18" charset="0"/>
              </a:rPr>
              <a:t>0.35</a:t>
            </a:r>
            <a:r>
              <a:rPr lang="ja-JP" altLang="ja-JP" sz="1800" dirty="0" err="1" smtClean="0">
                <a:cs typeface="Times New Roman" pitchFamily="18" charset="0"/>
              </a:rPr>
              <a:t>。</a:t>
            </a:r>
            <a:r>
              <a:rPr lang="en-US" altLang="ja-JP" sz="1800" dirty="0" smtClean="0">
                <a:cs typeface="Times New Roman" pitchFamily="18" charset="0"/>
              </a:rPr>
              <a:t>2010</a:t>
            </a:r>
            <a:r>
              <a:rPr lang="ja-JP" altLang="ja-JP" sz="1800" dirty="0" smtClean="0">
                <a:cs typeface="Times New Roman" pitchFamily="18" charset="0"/>
              </a:rPr>
              <a:t>年の平均世帯人数は</a:t>
            </a:r>
            <a:r>
              <a:rPr lang="en-US" altLang="ja-JP" sz="1800" dirty="0" smtClean="0">
                <a:cs typeface="Times New Roman" pitchFamily="18" charset="0"/>
              </a:rPr>
              <a:t>2.47</a:t>
            </a:r>
            <a:r>
              <a:rPr lang="ja-JP" altLang="ja-JP" sz="1800" dirty="0" smtClean="0">
                <a:cs typeface="Times New Roman" pitchFamily="18" charset="0"/>
              </a:rPr>
              <a:t>人、</a:t>
            </a:r>
            <a:r>
              <a:rPr lang="en-US" altLang="ja-JP" sz="1800" dirty="0" smtClean="0">
                <a:cs typeface="Times New Roman" pitchFamily="18" charset="0"/>
              </a:rPr>
              <a:t>1</a:t>
            </a:r>
            <a:r>
              <a:rPr lang="ja-JP" altLang="ja-JP" sz="1800" dirty="0" smtClean="0">
                <a:cs typeface="Times New Roman" pitchFamily="18" charset="0"/>
              </a:rPr>
              <a:t>人当たりの基礎消費は年間約</a:t>
            </a:r>
            <a:r>
              <a:rPr lang="en-US" altLang="ja-JP" sz="1800" dirty="0" smtClean="0">
                <a:cs typeface="Times New Roman" pitchFamily="18" charset="0"/>
              </a:rPr>
              <a:t>43</a:t>
            </a:r>
            <a:r>
              <a:rPr lang="ja-JP" altLang="ja-JP" sz="1800" dirty="0" smtClean="0">
                <a:cs typeface="Times New Roman" pitchFamily="18" charset="0"/>
              </a:rPr>
              <a:t>万</a:t>
            </a:r>
            <a:r>
              <a:rPr lang="en-US" altLang="ja-JP" sz="1800" dirty="0" smtClean="0">
                <a:cs typeface="Times New Roman" pitchFamily="18" charset="0"/>
              </a:rPr>
              <a:t>7</a:t>
            </a:r>
            <a:r>
              <a:rPr lang="ja-JP" altLang="ja-JP" sz="1800" dirty="0" smtClean="0">
                <a:cs typeface="Times New Roman" pitchFamily="18" charset="0"/>
              </a:rPr>
              <a:t>千円。</a:t>
            </a:r>
          </a:p>
          <a:p>
            <a:r>
              <a:rPr lang="ja-JP" altLang="ja-JP" sz="1800" dirty="0" smtClean="0">
                <a:cs typeface="Times New Roman" pitchFamily="18" charset="0"/>
              </a:rPr>
              <a:t>「国民は文化的にして最低限度の生活を営む権利を有する」という憲法第</a:t>
            </a:r>
            <a:r>
              <a:rPr lang="en-US" altLang="ja-JP" sz="1800" dirty="0" smtClean="0">
                <a:cs typeface="Times New Roman" pitchFamily="18" charset="0"/>
              </a:rPr>
              <a:t>25</a:t>
            </a:r>
            <a:r>
              <a:rPr lang="ja-JP" altLang="ja-JP" sz="1800" dirty="0" smtClean="0">
                <a:cs typeface="Times New Roman" pitchFamily="18" charset="0"/>
              </a:rPr>
              <a:t>条が保障する</a:t>
            </a:r>
            <a:r>
              <a:rPr lang="ja-JP" altLang="ja-JP" sz="1800" b="1" dirty="0" smtClean="0">
                <a:cs typeface="Times New Roman" pitchFamily="18" charset="0"/>
              </a:rPr>
              <a:t>非課税の最低所得</a:t>
            </a:r>
            <a:r>
              <a:rPr lang="ja-JP" altLang="ja-JP" sz="1800" dirty="0" smtClean="0">
                <a:cs typeface="Times New Roman" pitchFamily="18" charset="0"/>
              </a:rPr>
              <a:t>として、基礎控除などの所得控除</a:t>
            </a:r>
            <a:r>
              <a:rPr lang="ja-JP" altLang="en-US" sz="1800" dirty="0" smtClean="0">
                <a:cs typeface="Times New Roman" pitchFamily="18" charset="0"/>
              </a:rPr>
              <a:t>は</a:t>
            </a:r>
            <a:r>
              <a:rPr lang="ja-JP" altLang="ja-JP" sz="1800" dirty="0" smtClean="0">
                <a:cs typeface="Times New Roman" pitchFamily="18" charset="0"/>
              </a:rPr>
              <a:t>現在は年</a:t>
            </a:r>
            <a:r>
              <a:rPr lang="en-US" altLang="ja-JP" sz="1800" dirty="0" smtClean="0">
                <a:cs typeface="Times New Roman" pitchFamily="18" charset="0"/>
              </a:rPr>
              <a:t>38</a:t>
            </a:r>
            <a:r>
              <a:rPr lang="ja-JP" altLang="ja-JP" sz="1800" dirty="0" smtClean="0">
                <a:cs typeface="Times New Roman" pitchFamily="18" charset="0"/>
              </a:rPr>
              <a:t>万円（月約</a:t>
            </a:r>
            <a:r>
              <a:rPr lang="en-US" altLang="ja-JP" sz="1800" dirty="0" smtClean="0">
                <a:cs typeface="Times New Roman" pitchFamily="18" charset="0"/>
              </a:rPr>
              <a:t>3.2</a:t>
            </a:r>
            <a:r>
              <a:rPr lang="ja-JP" altLang="ja-JP" sz="1800" dirty="0" smtClean="0">
                <a:cs typeface="Times New Roman" pitchFamily="18" charset="0"/>
              </a:rPr>
              <a:t>万円）</a:t>
            </a:r>
          </a:p>
          <a:p>
            <a:r>
              <a:rPr lang="ja-JP" altLang="ja-JP" sz="1800" dirty="0" smtClean="0">
                <a:cs typeface="Times New Roman" pitchFamily="18" charset="0"/>
              </a:rPr>
              <a:t>　</a:t>
            </a:r>
            <a:r>
              <a:rPr lang="en-US" altLang="ja-JP" sz="1800" i="1" dirty="0" smtClean="0">
                <a:cs typeface="Times New Roman" pitchFamily="18" charset="0"/>
              </a:rPr>
              <a:t>R</a:t>
            </a:r>
            <a:r>
              <a:rPr lang="en-US" altLang="ja-JP" sz="1800" baseline="30000" dirty="0" smtClean="0">
                <a:cs typeface="Times New Roman" pitchFamily="18" charset="0"/>
              </a:rPr>
              <a:t>2</a:t>
            </a:r>
            <a:r>
              <a:rPr lang="ja-JP" altLang="ja-JP" sz="1800" dirty="0" smtClean="0">
                <a:cs typeface="Times New Roman" pitchFamily="18" charset="0"/>
              </a:rPr>
              <a:t>＝</a:t>
            </a:r>
            <a:r>
              <a:rPr lang="en-US" altLang="ja-JP" sz="1800" dirty="0" smtClean="0">
                <a:cs typeface="Times New Roman" pitchFamily="18" charset="0"/>
              </a:rPr>
              <a:t>0.95</a:t>
            </a:r>
            <a:r>
              <a:rPr lang="ja-JP" altLang="ja-JP" sz="1800" dirty="0" smtClean="0">
                <a:cs typeface="Times New Roman" pitchFamily="18" charset="0"/>
              </a:rPr>
              <a:t>　決定係数（</a:t>
            </a:r>
            <a:r>
              <a:rPr lang="en-US" altLang="ja-JP" sz="1800" dirty="0" smtClean="0">
                <a:cs typeface="Times New Roman" pitchFamily="18" charset="0"/>
              </a:rPr>
              <a:t>coefficient of determination</a:t>
            </a:r>
            <a:r>
              <a:rPr lang="ja-JP" altLang="ja-JP" sz="1800" dirty="0" smtClean="0">
                <a:ea typeface="ＭＳ 明朝" pitchFamily="17" charset="-128"/>
                <a:cs typeface="Times New Roman" pitchFamily="18" charset="0"/>
              </a:rPr>
              <a:t>）</a:t>
            </a:r>
            <a:endParaRPr lang="en-US" altLang="ja-JP" sz="1800" dirty="0" smtClean="0">
              <a:ea typeface="ＭＳ 明朝" pitchFamily="17" charset="-128"/>
              <a:cs typeface="Times New Roman" pitchFamily="18" charset="0"/>
            </a:endParaRPr>
          </a:p>
          <a:p>
            <a:pPr>
              <a:buNone/>
            </a:pPr>
            <a:endParaRPr lang="ja-JP" altLang="ja-JP" sz="1800" dirty="0" smtClean="0">
              <a:latin typeface="Times New Roman" pitchFamily="18" charset="0"/>
              <a:ea typeface="ＭＳ 明朝" pitchFamily="17" charset="-128"/>
              <a:cs typeface="Times New Roman" pitchFamily="18" charset="0"/>
            </a:endParaRPr>
          </a:p>
          <a:p>
            <a:pPr algn="just" eaLnBrk="1" hangingPunct="1">
              <a:buFontTx/>
              <a:buNone/>
            </a:pPr>
            <a:endParaRPr lang="ja-JP" altLang="en-US" sz="1800" dirty="0" smtClean="0">
              <a:latin typeface="Times New Roman" pitchFamily="18" charset="0"/>
              <a:ea typeface="ＭＳ 明朝" pitchFamily="17" charset="-128"/>
              <a:cs typeface="Times New Roman" pitchFamily="18" charset="0"/>
            </a:endParaRPr>
          </a:p>
          <a:p>
            <a:pPr algn="just" eaLnBrk="1" hangingPunct="1">
              <a:buFontTx/>
              <a:buNone/>
            </a:pPr>
            <a:endParaRPr lang="ja-JP" altLang="en-US" sz="1800" dirty="0" smtClean="0">
              <a:ea typeface="ＭＳ 明朝" pitchFamily="17" charset="-128"/>
            </a:endParaRPr>
          </a:p>
          <a:p>
            <a:pPr algn="just" eaLnBrk="1" hangingPunct="1">
              <a:buFontTx/>
              <a:buNone/>
            </a:pPr>
            <a:r>
              <a:rPr lang="ja-JP" altLang="en-US" sz="1800" dirty="0" smtClean="0">
                <a:ea typeface="ＭＳ 明朝" pitchFamily="17"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548680"/>
          </a:xfrm>
        </p:spPr>
        <p:txBody>
          <a:bodyPr>
            <a:normAutofit fontScale="90000"/>
          </a:bodyPr>
          <a:lstStyle/>
          <a:p>
            <a:r>
              <a:rPr lang="ja-JP" altLang="ja-JP" sz="2000" b="1" dirty="0" smtClean="0"/>
              <a:t> ５</a:t>
            </a:r>
            <a:r>
              <a:rPr lang="ja-JP" altLang="ja-JP" sz="2000" b="1" dirty="0" smtClean="0"/>
              <a:t>．</a:t>
            </a:r>
            <a:r>
              <a:rPr lang="en-US" altLang="ja-JP" sz="2000" b="1" dirty="0" smtClean="0"/>
              <a:t>Time-Series </a:t>
            </a:r>
            <a:r>
              <a:rPr lang="en-US" altLang="ja-JP" sz="2000" b="1" dirty="0" smtClean="0"/>
              <a:t>Short-run Consumption </a:t>
            </a:r>
            <a:r>
              <a:rPr lang="en-US" altLang="ja-JP" sz="2000" b="1" dirty="0" smtClean="0"/>
              <a:t>Function</a:t>
            </a:r>
            <a:br>
              <a:rPr lang="en-US" altLang="ja-JP" sz="2000" b="1" dirty="0" smtClean="0"/>
            </a:br>
            <a:r>
              <a:rPr lang="ja-JP" altLang="ja-JP" sz="2000" b="1" dirty="0" smtClean="0"/>
              <a:t>タイムシリーズの短期消費関数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8195" name="Rectangle 3"/>
          <p:cNvSpPr>
            <a:spLocks noGrp="1" noChangeArrowheads="1"/>
          </p:cNvSpPr>
          <p:nvPr>
            <p:ph idx="1"/>
          </p:nvPr>
        </p:nvSpPr>
        <p:spPr>
          <a:xfrm>
            <a:off x="0" y="548680"/>
            <a:ext cx="8610600" cy="6166445"/>
          </a:xfrm>
        </p:spPr>
        <p:txBody>
          <a:bodyPr>
            <a:normAutofit/>
          </a:bodyPr>
          <a:lstStyle/>
          <a:p>
            <a:pPr>
              <a:buNone/>
            </a:pPr>
            <a:r>
              <a:rPr lang="en-US" altLang="ja-JP" sz="1800" dirty="0" smtClean="0"/>
              <a:t>From </a:t>
            </a:r>
            <a:r>
              <a:rPr lang="en-US" altLang="ja-JP" sz="1800" dirty="0" smtClean="0"/>
              <a:t>"National Accounts Calculation (GDP statistics)" of the Cabinet Office, we take seasonally adjusted nominal Gross Domestic Product (GDP) as income data, seasonally adjusted private final consumption expenditure as consumption data ⇒to depict  scattered graph. Quarterly data are converted to annualized data.</a:t>
            </a:r>
            <a:br>
              <a:rPr lang="en-US" altLang="ja-JP" sz="1800" dirty="0" smtClean="0"/>
            </a:br>
            <a:r>
              <a:rPr lang="en-US" altLang="ja-JP" sz="1800" b="1" dirty="0" smtClean="0"/>
              <a:t>Sample period </a:t>
            </a:r>
            <a:r>
              <a:rPr lang="en-US" altLang="ja-JP" sz="1800" dirty="0" smtClean="0"/>
              <a:t>= 3rd quarter 2007 </a:t>
            </a:r>
            <a:r>
              <a:rPr lang="en-US" altLang="ja-JP" sz="1800" dirty="0" smtClean="0"/>
              <a:t>Q3- </a:t>
            </a:r>
            <a:r>
              <a:rPr lang="en-US" altLang="ja-JP" sz="1800" dirty="0" smtClean="0"/>
              <a:t>4th quarter 2011 Q4</a:t>
            </a:r>
            <a:br>
              <a:rPr lang="en-US" altLang="ja-JP" sz="1800" dirty="0" smtClean="0"/>
            </a:br>
            <a:r>
              <a:rPr lang="en-US" altLang="ja-JP" sz="1800" b="1" dirty="0" smtClean="0"/>
              <a:t>Income</a:t>
            </a:r>
            <a:r>
              <a:rPr lang="en-US" altLang="ja-JP" sz="1800" dirty="0" smtClean="0"/>
              <a:t> (unit: trillion yen) on </a:t>
            </a:r>
            <a:r>
              <a:rPr lang="en-US" altLang="ja-JP" sz="1800" dirty="0" smtClean="0"/>
              <a:t>the </a:t>
            </a:r>
            <a:r>
              <a:rPr lang="en-US" altLang="ja-JP" sz="1800" dirty="0" smtClean="0"/>
              <a:t>horizontal axis, </a:t>
            </a:r>
            <a:r>
              <a:rPr lang="en-US" altLang="ja-JP" sz="1800" b="1" dirty="0" smtClean="0"/>
              <a:t>consumption </a:t>
            </a:r>
            <a:r>
              <a:rPr lang="en-US" altLang="ja-JP" sz="1800" dirty="0" smtClean="0"/>
              <a:t>(unit: trillion yen) on </a:t>
            </a:r>
            <a:r>
              <a:rPr lang="en-US" altLang="ja-JP" sz="1800" dirty="0" smtClean="0"/>
              <a:t>the </a:t>
            </a:r>
            <a:r>
              <a:rPr lang="en-US" altLang="ja-JP" sz="1800" dirty="0" smtClean="0"/>
              <a:t>vertical axis to </a:t>
            </a:r>
            <a:r>
              <a:rPr lang="en-US" altLang="ja-JP" sz="1800" dirty="0" smtClean="0"/>
              <a:t>obtain </a:t>
            </a:r>
            <a:r>
              <a:rPr lang="en-US" altLang="ja-JP" sz="1800" dirty="0" smtClean="0"/>
              <a:t>the regression equation;</a:t>
            </a:r>
            <a:br>
              <a:rPr lang="en-US" altLang="ja-JP" sz="1800" dirty="0" smtClean="0"/>
            </a:br>
            <a:r>
              <a:rPr lang="en-US" altLang="ja-JP" sz="1800" dirty="0" smtClean="0"/>
              <a:t>  </a:t>
            </a:r>
            <a:r>
              <a:rPr lang="ja-JP" altLang="ja-JP" sz="1800" dirty="0" smtClean="0">
                <a:latin typeface="Times New Roman" pitchFamily="18" charset="0"/>
                <a:ea typeface="ＭＳ 明朝" pitchFamily="17" charset="-128"/>
                <a:cs typeface="Times New Roman" pitchFamily="18" charset="0"/>
              </a:rPr>
              <a:t>　</a:t>
            </a:r>
            <a:r>
              <a:rPr lang="en-US" altLang="ja-JP" sz="1800" i="1" dirty="0" smtClean="0">
                <a:latin typeface="Times New Roman" pitchFamily="18" charset="0"/>
                <a:ea typeface="ＭＳ 明朝" pitchFamily="17" charset="-128"/>
                <a:cs typeface="Times New Roman" pitchFamily="18" charset="0"/>
              </a:rPr>
              <a:t>C</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146</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0.29</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　　</a:t>
            </a:r>
            <a:r>
              <a:rPr lang="en-US" altLang="ja-JP" sz="1800" i="1" dirty="0" smtClean="0">
                <a:latin typeface="Times New Roman" pitchFamily="18" charset="0"/>
                <a:ea typeface="ＭＳ 明朝" pitchFamily="17" charset="-128"/>
                <a:cs typeface="Times New Roman" pitchFamily="18" charset="0"/>
              </a:rPr>
              <a:t>R</a:t>
            </a:r>
            <a:r>
              <a:rPr lang="en-US" altLang="ja-JP" sz="1800" baseline="30000" dirty="0" smtClean="0">
                <a:latin typeface="Times New Roman" pitchFamily="18" charset="0"/>
                <a:ea typeface="ＭＳ 明朝" pitchFamily="17" charset="-128"/>
                <a:cs typeface="Times New Roman" pitchFamily="18" charset="0"/>
              </a:rPr>
              <a:t>2</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0.94</a:t>
            </a:r>
          </a:p>
          <a:p>
            <a:r>
              <a:rPr lang="ja-JP" altLang="ja-JP" sz="1800" dirty="0" smtClean="0">
                <a:cs typeface="Times New Roman" pitchFamily="18" charset="0"/>
              </a:rPr>
              <a:t>内閣府の『国民経済計算（</a:t>
            </a:r>
            <a:r>
              <a:rPr lang="en-US" altLang="ja-JP" sz="1800" dirty="0" smtClean="0">
                <a:cs typeface="Times New Roman" pitchFamily="18" charset="0"/>
              </a:rPr>
              <a:t>GDP</a:t>
            </a:r>
            <a:r>
              <a:rPr lang="ja-JP" altLang="ja-JP" sz="1800" dirty="0" smtClean="0">
                <a:cs typeface="Times New Roman" pitchFamily="18" charset="0"/>
              </a:rPr>
              <a:t>統計）』、所得</a:t>
            </a:r>
            <a:r>
              <a:rPr lang="ja-JP" altLang="ja-JP" sz="1800" dirty="0" smtClean="0">
                <a:cs typeface="Times New Roman" pitchFamily="18" charset="0"/>
              </a:rPr>
              <a:t>データ</a:t>
            </a:r>
            <a:endParaRPr lang="en-US" altLang="ja-JP" sz="1800" dirty="0" smtClean="0">
              <a:cs typeface="Times New Roman" pitchFamily="18" charset="0"/>
            </a:endParaRPr>
          </a:p>
          <a:p>
            <a:r>
              <a:rPr lang="ja-JP" altLang="ja-JP" sz="1800" dirty="0" smtClean="0">
                <a:cs typeface="Times New Roman" pitchFamily="18" charset="0"/>
              </a:rPr>
              <a:t>と</a:t>
            </a:r>
            <a:r>
              <a:rPr lang="ja-JP" altLang="ja-JP" sz="1800" dirty="0" smtClean="0">
                <a:cs typeface="Times New Roman" pitchFamily="18" charset="0"/>
              </a:rPr>
              <a:t>して季節調整済みの名目国内総生産</a:t>
            </a:r>
            <a:r>
              <a:rPr lang="en-US" altLang="ja-JP" sz="1800" dirty="0" smtClean="0">
                <a:cs typeface="Times New Roman" pitchFamily="18" charset="0"/>
              </a:rPr>
              <a:t>GDP</a:t>
            </a:r>
            <a:r>
              <a:rPr lang="ja-JP" altLang="ja-JP" sz="1800" dirty="0" smtClean="0">
                <a:cs typeface="Times New Roman" pitchFamily="18" charset="0"/>
              </a:rPr>
              <a:t>（</a:t>
            </a:r>
            <a:r>
              <a:rPr lang="ja-JP" altLang="ja-JP" sz="1800" dirty="0" smtClean="0">
                <a:cs typeface="Times New Roman" pitchFamily="18" charset="0"/>
              </a:rPr>
              <a:t>名目</a:t>
            </a:r>
            <a:endParaRPr lang="en-US" altLang="ja-JP" sz="1800" dirty="0" smtClean="0">
              <a:cs typeface="Times New Roman" pitchFamily="18" charset="0"/>
            </a:endParaRPr>
          </a:p>
          <a:p>
            <a:r>
              <a:rPr lang="ja-JP" altLang="ja-JP" sz="1800" dirty="0" smtClean="0">
                <a:cs typeface="Times New Roman" pitchFamily="18" charset="0"/>
              </a:rPr>
              <a:t>国内</a:t>
            </a:r>
            <a:r>
              <a:rPr lang="ja-JP" altLang="ja-JP" sz="1800" dirty="0" smtClean="0">
                <a:cs typeface="Times New Roman" pitchFamily="18" charset="0"/>
              </a:rPr>
              <a:t>総支出</a:t>
            </a:r>
            <a:r>
              <a:rPr lang="en-US" altLang="ja-JP" sz="1800" dirty="0" smtClean="0">
                <a:cs typeface="Times New Roman" pitchFamily="18" charset="0"/>
              </a:rPr>
              <a:t>GDE</a:t>
            </a:r>
            <a:r>
              <a:rPr lang="ja-JP" altLang="ja-JP" sz="1800" dirty="0" smtClean="0">
                <a:cs typeface="Times New Roman" pitchFamily="18" charset="0"/>
              </a:rPr>
              <a:t>）、消費データとして季節</a:t>
            </a:r>
            <a:r>
              <a:rPr lang="ja-JP" altLang="ja-JP" sz="1800" dirty="0" smtClean="0">
                <a:cs typeface="Times New Roman" pitchFamily="18" charset="0"/>
              </a:rPr>
              <a:t>調整済み</a:t>
            </a:r>
            <a:endParaRPr lang="en-US" altLang="ja-JP" sz="1800" dirty="0" smtClean="0">
              <a:cs typeface="Times New Roman" pitchFamily="18" charset="0"/>
            </a:endParaRPr>
          </a:p>
          <a:p>
            <a:r>
              <a:rPr lang="ja-JP" altLang="ja-JP" sz="1800" dirty="0" smtClean="0">
                <a:cs typeface="Times New Roman" pitchFamily="18" charset="0"/>
              </a:rPr>
              <a:t>の</a:t>
            </a:r>
            <a:r>
              <a:rPr lang="ja-JP" altLang="ja-JP" sz="1800" dirty="0" smtClean="0">
                <a:cs typeface="Times New Roman" pitchFamily="18" charset="0"/>
              </a:rPr>
              <a:t>民間最終消費支出⇒</a:t>
            </a:r>
            <a:r>
              <a:rPr lang="ja-JP" altLang="ja-JP" sz="1800" b="1" dirty="0" smtClean="0">
                <a:cs typeface="Times New Roman" pitchFamily="18" charset="0"/>
              </a:rPr>
              <a:t>撒布図</a:t>
            </a:r>
            <a:r>
              <a:rPr lang="ja-JP" altLang="ja-JP" sz="1800" dirty="0" smtClean="0">
                <a:cs typeface="Times New Roman" pitchFamily="18" charset="0"/>
              </a:rPr>
              <a:t>（</a:t>
            </a:r>
            <a:r>
              <a:rPr lang="en-US" altLang="ja-JP" sz="1800" dirty="0" smtClean="0">
                <a:cs typeface="Times New Roman" pitchFamily="18" charset="0"/>
              </a:rPr>
              <a:t>scattered graph</a:t>
            </a:r>
            <a:r>
              <a:rPr lang="ja-JP" altLang="ja-JP" sz="1800" dirty="0" smtClean="0">
                <a:cs typeface="Times New Roman" pitchFamily="18" charset="0"/>
              </a:rPr>
              <a:t>）</a:t>
            </a:r>
            <a:endParaRPr lang="en-US" altLang="ja-JP" sz="1800" dirty="0" smtClean="0">
              <a:cs typeface="Times New Roman" pitchFamily="18" charset="0"/>
            </a:endParaRPr>
          </a:p>
          <a:p>
            <a:r>
              <a:rPr lang="ja-JP" altLang="ja-JP" sz="1800" dirty="0" smtClean="0">
                <a:cs typeface="Times New Roman" pitchFamily="18" charset="0"/>
              </a:rPr>
              <a:t>四</a:t>
            </a:r>
            <a:r>
              <a:rPr lang="ja-JP" altLang="ja-JP" sz="1800" dirty="0" smtClean="0">
                <a:cs typeface="Times New Roman" pitchFamily="18" charset="0"/>
              </a:rPr>
              <a:t>半期データを年額換算</a:t>
            </a:r>
          </a:p>
          <a:p>
            <a:r>
              <a:rPr lang="ja-JP" altLang="ja-JP" sz="1800" b="1" dirty="0" smtClean="0">
                <a:cs typeface="Times New Roman" pitchFamily="18" charset="0"/>
              </a:rPr>
              <a:t>標本期間</a:t>
            </a:r>
            <a:r>
              <a:rPr lang="ja-JP" altLang="ja-JP" sz="1800" dirty="0" smtClean="0">
                <a:cs typeface="Times New Roman" pitchFamily="18" charset="0"/>
              </a:rPr>
              <a:t>（</a:t>
            </a:r>
            <a:r>
              <a:rPr lang="en-US" altLang="ja-JP" sz="1800" dirty="0" smtClean="0">
                <a:cs typeface="Times New Roman" pitchFamily="18" charset="0"/>
              </a:rPr>
              <a:t>sample period</a:t>
            </a:r>
            <a:r>
              <a:rPr lang="ja-JP" altLang="ja-JP" sz="1800" dirty="0" smtClean="0">
                <a:cs typeface="Times New Roman" pitchFamily="18" charset="0"/>
              </a:rPr>
              <a:t>）＝</a:t>
            </a:r>
            <a:r>
              <a:rPr lang="en-US" altLang="ja-JP" sz="1800" dirty="0" smtClean="0">
                <a:cs typeface="Times New Roman" pitchFamily="18" charset="0"/>
              </a:rPr>
              <a:t>2007</a:t>
            </a:r>
            <a:r>
              <a:rPr lang="ja-JP" altLang="ja-JP" sz="1800" dirty="0" smtClean="0">
                <a:cs typeface="Times New Roman" pitchFamily="18" charset="0"/>
              </a:rPr>
              <a:t>年第</a:t>
            </a:r>
            <a:r>
              <a:rPr lang="en-US" altLang="ja-JP" sz="1800" dirty="0" smtClean="0">
                <a:cs typeface="Times New Roman" pitchFamily="18" charset="0"/>
              </a:rPr>
              <a:t>3</a:t>
            </a:r>
            <a:r>
              <a:rPr lang="ja-JP" altLang="ja-JP" sz="1800" dirty="0" smtClean="0">
                <a:cs typeface="Times New Roman" pitchFamily="18" charset="0"/>
              </a:rPr>
              <a:t>四半期</a:t>
            </a:r>
            <a:r>
              <a:rPr lang="en-US" altLang="ja-JP" sz="1800" dirty="0" smtClean="0">
                <a:cs typeface="Times New Roman" pitchFamily="18" charset="0"/>
              </a:rPr>
              <a:t>Q3</a:t>
            </a:r>
          </a:p>
          <a:p>
            <a:r>
              <a:rPr lang="ja-JP" altLang="ja-JP" sz="1800" dirty="0" smtClean="0">
                <a:cs typeface="Times New Roman" pitchFamily="18" charset="0"/>
              </a:rPr>
              <a:t>～</a:t>
            </a:r>
            <a:r>
              <a:rPr lang="en-US" altLang="ja-JP" sz="1800" dirty="0" smtClean="0">
                <a:cs typeface="Times New Roman" pitchFamily="18" charset="0"/>
              </a:rPr>
              <a:t>2011</a:t>
            </a:r>
            <a:r>
              <a:rPr lang="ja-JP" altLang="ja-JP" sz="1800" dirty="0" smtClean="0">
                <a:cs typeface="Times New Roman" pitchFamily="18" charset="0"/>
              </a:rPr>
              <a:t>年第</a:t>
            </a:r>
            <a:r>
              <a:rPr lang="en-US" altLang="ja-JP" sz="1800" dirty="0" smtClean="0">
                <a:cs typeface="Times New Roman" pitchFamily="18" charset="0"/>
              </a:rPr>
              <a:t>4</a:t>
            </a:r>
            <a:r>
              <a:rPr lang="ja-JP" altLang="ja-JP" sz="1800" dirty="0" smtClean="0">
                <a:cs typeface="Times New Roman" pitchFamily="18" charset="0"/>
              </a:rPr>
              <a:t>四半期</a:t>
            </a:r>
            <a:r>
              <a:rPr lang="en-US" altLang="ja-JP" sz="1800" dirty="0" smtClean="0">
                <a:cs typeface="Times New Roman" pitchFamily="18" charset="0"/>
              </a:rPr>
              <a:t>Q4</a:t>
            </a:r>
            <a:endParaRPr lang="ja-JP" altLang="ja-JP" sz="1800" dirty="0" smtClean="0">
              <a:cs typeface="Times New Roman" pitchFamily="18" charset="0"/>
            </a:endParaRPr>
          </a:p>
          <a:p>
            <a:r>
              <a:rPr lang="ja-JP" altLang="ja-JP" sz="1800" dirty="0" smtClean="0">
                <a:cs typeface="Times New Roman" pitchFamily="18" charset="0"/>
              </a:rPr>
              <a:t>横軸に所得（単位</a:t>
            </a:r>
            <a:r>
              <a:rPr lang="en-US" altLang="ja-JP" sz="1800" dirty="0" smtClean="0">
                <a:cs typeface="Times New Roman" pitchFamily="18" charset="0"/>
              </a:rPr>
              <a:t>:</a:t>
            </a:r>
            <a:r>
              <a:rPr lang="ja-JP" altLang="ja-JP" sz="1800" dirty="0" smtClean="0">
                <a:cs typeface="Times New Roman" pitchFamily="18" charset="0"/>
              </a:rPr>
              <a:t>兆円）、縦軸に消費（単位</a:t>
            </a:r>
            <a:r>
              <a:rPr lang="en-US" altLang="ja-JP" sz="1800" dirty="0" smtClean="0">
                <a:cs typeface="Times New Roman" pitchFamily="18" charset="0"/>
              </a:rPr>
              <a:t>:</a:t>
            </a:r>
            <a:r>
              <a:rPr lang="ja-JP" altLang="ja-JP" sz="1800" dirty="0" smtClean="0">
                <a:cs typeface="Times New Roman" pitchFamily="18" charset="0"/>
              </a:rPr>
              <a:t>兆円）</a:t>
            </a:r>
          </a:p>
          <a:p>
            <a:r>
              <a:rPr lang="ja-JP" altLang="ja-JP" sz="1800" dirty="0" smtClean="0">
                <a:cs typeface="Times New Roman" pitchFamily="18" charset="0"/>
              </a:rPr>
              <a:t>　　</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dirty="0" smtClean="0">
                <a:cs typeface="Times New Roman" pitchFamily="18" charset="0"/>
              </a:rPr>
              <a:t>146</a:t>
            </a:r>
            <a:r>
              <a:rPr lang="ja-JP" altLang="ja-JP" sz="1800" dirty="0" smtClean="0">
                <a:cs typeface="Times New Roman" pitchFamily="18" charset="0"/>
              </a:rPr>
              <a:t>＋</a:t>
            </a:r>
            <a:r>
              <a:rPr lang="en-US" altLang="ja-JP" sz="1800" dirty="0" smtClean="0">
                <a:cs typeface="Times New Roman" pitchFamily="18" charset="0"/>
              </a:rPr>
              <a:t>0.29</a:t>
            </a:r>
            <a:r>
              <a:rPr lang="en-US" altLang="ja-JP" sz="1800" i="1" dirty="0" smtClean="0">
                <a:cs typeface="Times New Roman" pitchFamily="18" charset="0"/>
              </a:rPr>
              <a:t>Y</a:t>
            </a:r>
            <a:r>
              <a:rPr lang="ja-JP" altLang="ja-JP" sz="1800" dirty="0" smtClean="0">
                <a:cs typeface="Times New Roman" pitchFamily="18" charset="0"/>
              </a:rPr>
              <a:t>　　</a:t>
            </a:r>
            <a:r>
              <a:rPr lang="en-US" altLang="ja-JP" sz="1800" i="1" dirty="0" smtClean="0">
                <a:cs typeface="Times New Roman" pitchFamily="18" charset="0"/>
              </a:rPr>
              <a:t>R</a:t>
            </a:r>
            <a:r>
              <a:rPr lang="en-US" altLang="ja-JP" sz="1800" baseline="30000" dirty="0" smtClean="0">
                <a:cs typeface="Times New Roman" pitchFamily="18" charset="0"/>
              </a:rPr>
              <a:t>2</a:t>
            </a:r>
            <a:r>
              <a:rPr lang="ja-JP" altLang="ja-JP" sz="1800" dirty="0" smtClean="0">
                <a:cs typeface="Times New Roman" pitchFamily="18" charset="0"/>
              </a:rPr>
              <a:t>＝</a:t>
            </a:r>
            <a:r>
              <a:rPr lang="en-US" altLang="ja-JP" sz="1800" dirty="0" smtClean="0">
                <a:cs typeface="Times New Roman" pitchFamily="18" charset="0"/>
              </a:rPr>
              <a:t>0.94</a:t>
            </a:r>
            <a:endParaRPr lang="ja-JP" altLang="ja-JP" sz="1800" dirty="0" smtClean="0">
              <a:cs typeface="Times New Roman" pitchFamily="18" charset="0"/>
            </a:endParaRPr>
          </a:p>
          <a:p>
            <a:pPr>
              <a:buNone/>
            </a:pPr>
            <a:r>
              <a:rPr lang="en-US" altLang="ja-JP" sz="1800" dirty="0" smtClean="0"/>
              <a:t/>
            </a:r>
            <a:br>
              <a:rPr lang="en-US" altLang="ja-JP" sz="1800" dirty="0" smtClean="0"/>
            </a:br>
            <a:endParaRPr lang="en-US" altLang="ja-JP" sz="1800" dirty="0" smtClean="0"/>
          </a:p>
          <a:p>
            <a:pPr>
              <a:buNone/>
            </a:pPr>
            <a:endParaRPr lang="en-US" altLang="ja-JP" sz="1800" dirty="0" smtClean="0">
              <a:latin typeface="Times New Roman" pitchFamily="18" charset="0"/>
              <a:ea typeface="ＭＳ 明朝" pitchFamily="17" charset="-128"/>
              <a:cs typeface="Times New Roman" pitchFamily="18" charset="0"/>
            </a:endParaRPr>
          </a:p>
          <a:p>
            <a:pPr>
              <a:buNone/>
            </a:pPr>
            <a:endParaRPr lang="ja-JP" altLang="ja-JP" sz="1800" dirty="0" smtClean="0"/>
          </a:p>
          <a:p>
            <a:pPr algn="just" eaLnBrk="1" hangingPunct="1">
              <a:buFontTx/>
              <a:buNone/>
            </a:pPr>
            <a:endParaRPr lang="ja-JP" altLang="en-US" sz="1800" dirty="0" smtClean="0">
              <a:ea typeface="ＭＳ 明朝" pitchFamily="17" charset="-128"/>
            </a:endParaRPr>
          </a:p>
        </p:txBody>
      </p:sp>
      <p:pic>
        <p:nvPicPr>
          <p:cNvPr id="5" name="図 4"/>
          <p:cNvPicPr/>
          <p:nvPr/>
        </p:nvPicPr>
        <p:blipFill>
          <a:blip r:embed="rId2" cstate="print"/>
          <a:srcRect/>
          <a:stretch>
            <a:fillRect/>
          </a:stretch>
        </p:blipFill>
        <p:spPr bwMode="auto">
          <a:xfrm>
            <a:off x="5436096" y="2924944"/>
            <a:ext cx="3707904" cy="39330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548680"/>
          </a:xfrm>
        </p:spPr>
        <p:txBody>
          <a:bodyPr>
            <a:normAutofit fontScale="90000"/>
          </a:bodyPr>
          <a:lstStyle/>
          <a:p>
            <a:r>
              <a:rPr lang="ja-JP" altLang="ja-JP" sz="2800" b="1" dirty="0" smtClean="0"/>
              <a:t> </a:t>
            </a:r>
            <a:r>
              <a:rPr lang="ja-JP" altLang="ja-JP" sz="2000" b="1" dirty="0" smtClean="0"/>
              <a:t>５</a:t>
            </a:r>
            <a:r>
              <a:rPr lang="en-US" altLang="ja-JP" sz="2000" b="1" dirty="0" smtClean="0"/>
              <a:t>B</a:t>
            </a:r>
            <a:r>
              <a:rPr lang="ja-JP" altLang="ja-JP" sz="2000" b="1" dirty="0" err="1" smtClean="0"/>
              <a:t>．</a:t>
            </a:r>
            <a:r>
              <a:rPr lang="en-US" altLang="ja-JP" sz="2000" b="1" dirty="0" smtClean="0"/>
              <a:t>Time-Series </a:t>
            </a:r>
            <a:r>
              <a:rPr lang="en-US" altLang="ja-JP" sz="2000" b="1" dirty="0" smtClean="0"/>
              <a:t>Short-run Consumption </a:t>
            </a:r>
            <a:r>
              <a:rPr lang="en-US" altLang="ja-JP" sz="2000" b="1" dirty="0" smtClean="0"/>
              <a:t>Function</a:t>
            </a:r>
            <a:br>
              <a:rPr lang="en-US" altLang="ja-JP" sz="2000" b="1" dirty="0" smtClean="0"/>
            </a:br>
            <a:r>
              <a:rPr lang="ja-JP" altLang="ja-JP" sz="2000" b="1" dirty="0" smtClean="0"/>
              <a:t>タイムシリーズの短期消費関数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8195" name="Rectangle 3"/>
          <p:cNvSpPr>
            <a:spLocks noGrp="1" noChangeArrowheads="1"/>
          </p:cNvSpPr>
          <p:nvPr>
            <p:ph idx="1"/>
          </p:nvPr>
        </p:nvSpPr>
        <p:spPr>
          <a:xfrm>
            <a:off x="0" y="620688"/>
            <a:ext cx="8610600" cy="6094437"/>
          </a:xfrm>
        </p:spPr>
        <p:txBody>
          <a:bodyPr>
            <a:normAutofit/>
          </a:bodyPr>
          <a:lstStyle/>
          <a:p>
            <a:pPr>
              <a:buNone/>
            </a:pPr>
            <a:r>
              <a:rPr lang="en-US" altLang="ja-JP" sz="1800" dirty="0" smtClean="0"/>
              <a:t>The </a:t>
            </a:r>
            <a:r>
              <a:rPr lang="en-US" altLang="ja-JP" sz="1800" dirty="0" smtClean="0"/>
              <a:t>basic consumption indicated by the constant term is about 146 trillion </a:t>
            </a:r>
          </a:p>
          <a:p>
            <a:pPr>
              <a:buNone/>
            </a:pPr>
            <a:r>
              <a:rPr lang="en-US" altLang="ja-JP" sz="1800" dirty="0" smtClean="0"/>
              <a:t>yen per year in the whole country and the marginal propensity to consume is</a:t>
            </a:r>
          </a:p>
          <a:p>
            <a:pPr>
              <a:buNone/>
            </a:pPr>
            <a:r>
              <a:rPr lang="en-US" altLang="ja-JP" sz="1800" dirty="0" smtClean="0"/>
              <a:t> 0. 29. The total population of Japan in 2010 is 127.5 million people. </a:t>
            </a:r>
          </a:p>
          <a:p>
            <a:pPr>
              <a:buNone/>
            </a:pPr>
            <a:r>
              <a:rPr lang="en-US" altLang="ja-JP" sz="1800" b="1" dirty="0" smtClean="0"/>
              <a:t>Basic consumption per capita is about 1.14 million yen per year</a:t>
            </a:r>
            <a:r>
              <a:rPr lang="en-US" altLang="ja-JP" sz="1800" dirty="0" smtClean="0"/>
              <a:t>. </a:t>
            </a:r>
          </a:p>
          <a:p>
            <a:pPr>
              <a:buNone/>
            </a:pPr>
            <a:r>
              <a:rPr lang="en-US" altLang="ja-JP" sz="1800" dirty="0" smtClean="0"/>
              <a:t>This is considerably higher than the basic consumption measured from the</a:t>
            </a:r>
          </a:p>
          <a:p>
            <a:pPr>
              <a:buNone/>
            </a:pPr>
            <a:r>
              <a:rPr lang="en-US" altLang="ja-JP" sz="1800" dirty="0" smtClean="0"/>
              <a:t> data of " Annual Report  of Family Income and Expenditure “</a:t>
            </a:r>
          </a:p>
          <a:p>
            <a:pPr>
              <a:buNone/>
            </a:pPr>
            <a:r>
              <a:rPr lang="en-US" altLang="ja-JP" sz="1800" dirty="0" smtClean="0"/>
              <a:t>The gross domestic product of "National Accounts (GDP Statistics)" includes not only households but also income of all economic agents such as enterprises, schools, hospitals, and governments</a:t>
            </a:r>
            <a:r>
              <a:rPr lang="en-US" altLang="ja-JP" sz="1800" dirty="0" smtClean="0"/>
              <a:t>.</a:t>
            </a:r>
          </a:p>
          <a:p>
            <a:pPr>
              <a:buNone/>
            </a:pPr>
            <a:endParaRPr lang="en-US" altLang="ja-JP" sz="1800" dirty="0" smtClean="0"/>
          </a:p>
          <a:p>
            <a:r>
              <a:rPr lang="ja-JP" altLang="ja-JP" sz="1800" dirty="0" smtClean="0">
                <a:cs typeface="Times New Roman" pitchFamily="18" charset="0"/>
              </a:rPr>
              <a:t>定数項で示される基礎消費は国内全体で年間約</a:t>
            </a:r>
            <a:r>
              <a:rPr lang="en-US" altLang="ja-JP" sz="1800" dirty="0" smtClean="0">
                <a:cs typeface="Times New Roman" pitchFamily="18" charset="0"/>
              </a:rPr>
              <a:t>146</a:t>
            </a:r>
            <a:r>
              <a:rPr lang="ja-JP" altLang="ja-JP" sz="1800" dirty="0" smtClean="0">
                <a:cs typeface="Times New Roman" pitchFamily="18" charset="0"/>
              </a:rPr>
              <a:t>兆円、限界消費性向は</a:t>
            </a:r>
            <a:r>
              <a:rPr lang="en-US" altLang="ja-JP" sz="1800" dirty="0" smtClean="0">
                <a:cs typeface="Times New Roman" pitchFamily="18" charset="0"/>
              </a:rPr>
              <a:t>0.29</a:t>
            </a:r>
            <a:r>
              <a:rPr lang="ja-JP" altLang="ja-JP" sz="1800" dirty="0" err="1" smtClean="0">
                <a:cs typeface="Times New Roman" pitchFamily="18" charset="0"/>
              </a:rPr>
              <a:t>。</a:t>
            </a:r>
            <a:r>
              <a:rPr lang="en-US" altLang="ja-JP" sz="1800" dirty="0" smtClean="0">
                <a:cs typeface="Times New Roman" pitchFamily="18" charset="0"/>
              </a:rPr>
              <a:t>2010</a:t>
            </a:r>
            <a:r>
              <a:rPr lang="ja-JP" altLang="ja-JP" sz="1800" dirty="0" smtClean="0">
                <a:cs typeface="Times New Roman" pitchFamily="18" charset="0"/>
              </a:rPr>
              <a:t>年の日本の総人口は</a:t>
            </a:r>
            <a:r>
              <a:rPr lang="en-US" altLang="ja-JP" sz="1800" dirty="0" smtClean="0">
                <a:cs typeface="Times New Roman" pitchFamily="18" charset="0"/>
              </a:rPr>
              <a:t>1</a:t>
            </a:r>
            <a:r>
              <a:rPr lang="ja-JP" altLang="ja-JP" sz="1800" dirty="0" smtClean="0">
                <a:cs typeface="Times New Roman" pitchFamily="18" charset="0"/>
              </a:rPr>
              <a:t>億</a:t>
            </a:r>
            <a:r>
              <a:rPr lang="en-US" altLang="ja-JP" sz="1800" dirty="0" smtClean="0">
                <a:cs typeface="Times New Roman" pitchFamily="18" charset="0"/>
              </a:rPr>
              <a:t>2750</a:t>
            </a:r>
            <a:r>
              <a:rPr lang="ja-JP" altLang="ja-JP" sz="1800" dirty="0" smtClean="0">
                <a:cs typeface="Times New Roman" pitchFamily="18" charset="0"/>
              </a:rPr>
              <a:t>万人、</a:t>
            </a:r>
            <a:r>
              <a:rPr lang="en-US" altLang="ja-JP" sz="1800" dirty="0" smtClean="0">
                <a:cs typeface="Times New Roman" pitchFamily="18" charset="0"/>
              </a:rPr>
              <a:t>1</a:t>
            </a:r>
            <a:r>
              <a:rPr lang="ja-JP" altLang="ja-JP" sz="1800" dirty="0" smtClean="0">
                <a:cs typeface="Times New Roman" pitchFamily="18" charset="0"/>
              </a:rPr>
              <a:t>人当たりの基礎消費は年間約</a:t>
            </a:r>
            <a:r>
              <a:rPr lang="en-US" altLang="ja-JP" sz="1800" dirty="0" smtClean="0">
                <a:cs typeface="Times New Roman" pitchFamily="18" charset="0"/>
              </a:rPr>
              <a:t>114</a:t>
            </a:r>
            <a:r>
              <a:rPr lang="ja-JP" altLang="ja-JP" sz="1800" dirty="0" smtClean="0">
                <a:cs typeface="Times New Roman" pitchFamily="18" charset="0"/>
              </a:rPr>
              <a:t>万円。これは『家計調査年報』のデータから計測された基礎消費よりかなり高い数値</a:t>
            </a:r>
          </a:p>
          <a:p>
            <a:r>
              <a:rPr lang="ja-JP" altLang="ja-JP" sz="1800" dirty="0" smtClean="0">
                <a:cs typeface="Times New Roman" pitchFamily="18" charset="0"/>
              </a:rPr>
              <a:t>『国民経済計算・</a:t>
            </a:r>
            <a:r>
              <a:rPr lang="en-US" altLang="ja-JP" sz="1800" dirty="0" smtClean="0">
                <a:cs typeface="Times New Roman" pitchFamily="18" charset="0"/>
              </a:rPr>
              <a:t>GDP</a:t>
            </a:r>
            <a:r>
              <a:rPr lang="ja-JP" altLang="ja-JP" sz="1800" dirty="0" smtClean="0">
                <a:cs typeface="Times New Roman" pitchFamily="18" charset="0"/>
              </a:rPr>
              <a:t>統計』の国内総生産は家計世帯だけでなく企業や学校、病院、政府などすべての経済主体の所得を含んでいる</a:t>
            </a:r>
            <a:endParaRPr lang="en-US" altLang="ja-JP" sz="1800" dirty="0" smtClean="0">
              <a:cs typeface="Times New Roman" pitchFamily="18" charset="0"/>
            </a:endParaRPr>
          </a:p>
          <a:p>
            <a:pPr>
              <a:buNone/>
            </a:pPr>
            <a:endParaRPr lang="en-US" altLang="ja-JP" sz="1800" dirty="0" smtClean="0"/>
          </a:p>
          <a:p>
            <a:pPr>
              <a:buNone/>
            </a:pPr>
            <a:endParaRPr lang="en-US" altLang="ja-JP" sz="1800" dirty="0" smtClean="0">
              <a:latin typeface="Times New Roman" pitchFamily="18" charset="0"/>
              <a:ea typeface="ＭＳ 明朝" pitchFamily="17" charset="-128"/>
              <a:cs typeface="Times New Roman" pitchFamily="18" charset="0"/>
            </a:endParaRPr>
          </a:p>
          <a:p>
            <a:pPr>
              <a:buNone/>
            </a:pPr>
            <a:endParaRPr lang="ja-JP" altLang="ja-JP" sz="1800" dirty="0" smtClean="0"/>
          </a:p>
          <a:p>
            <a:pPr algn="just" eaLnBrk="1" hangingPunct="1">
              <a:buFontTx/>
              <a:buNone/>
            </a:pPr>
            <a:endParaRPr lang="ja-JP" altLang="en-US" sz="1800" dirty="0" smtClean="0">
              <a:ea typeface="ＭＳ 明朝" pitchFamily="17"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1"/>
            <a:ext cx="8062664" cy="548679"/>
          </a:xfrm>
        </p:spPr>
        <p:txBody>
          <a:bodyPr>
            <a:normAutofit fontScale="90000"/>
          </a:bodyPr>
          <a:lstStyle/>
          <a:p>
            <a:r>
              <a:rPr lang="ja-JP" altLang="ja-JP" sz="1800" b="1" dirty="0" smtClean="0"/>
              <a:t>６</a:t>
            </a:r>
            <a:r>
              <a:rPr lang="ja-JP" altLang="ja-JP" sz="1800" b="1" dirty="0" smtClean="0"/>
              <a:t>．</a:t>
            </a:r>
            <a:r>
              <a:rPr lang="en-US" altLang="ja-JP" sz="1800" b="1" dirty="0" smtClean="0"/>
              <a:t>Time-Series </a:t>
            </a:r>
            <a:r>
              <a:rPr lang="en-US" altLang="ja-JP" sz="1800" b="1" dirty="0" smtClean="0"/>
              <a:t>Long-run Consumption </a:t>
            </a:r>
            <a:r>
              <a:rPr lang="en-US" altLang="ja-JP" sz="1800" b="1" dirty="0" smtClean="0"/>
              <a:t>Function</a:t>
            </a:r>
            <a:br>
              <a:rPr lang="en-US" altLang="ja-JP" sz="1800" b="1" dirty="0" smtClean="0"/>
            </a:br>
            <a:r>
              <a:rPr lang="ja-JP" altLang="ja-JP" sz="1800" b="1" dirty="0" smtClean="0"/>
              <a:t>タイムシリーズの長期消費関数</a:t>
            </a:r>
            <a:endParaRPr lang="ja-JP" altLang="en-US" sz="1800" dirty="0" smtClean="0">
              <a:solidFill>
                <a:schemeClr val="tx1"/>
              </a:solidFill>
              <a:latin typeface="ＭＳ 明朝" pitchFamily="17" charset="-128"/>
              <a:ea typeface="ＭＳ ゴシック" pitchFamily="49" charset="-128"/>
            </a:endParaRPr>
          </a:p>
        </p:txBody>
      </p:sp>
      <p:sp>
        <p:nvSpPr>
          <p:cNvPr id="9219" name="Rectangle 3"/>
          <p:cNvSpPr>
            <a:spLocks noGrp="1" noChangeArrowheads="1"/>
          </p:cNvSpPr>
          <p:nvPr>
            <p:ph idx="1"/>
          </p:nvPr>
        </p:nvSpPr>
        <p:spPr>
          <a:xfrm>
            <a:off x="0" y="620688"/>
            <a:ext cx="8915400" cy="5932512"/>
          </a:xfrm>
        </p:spPr>
        <p:txBody>
          <a:bodyPr>
            <a:normAutofit/>
          </a:bodyPr>
          <a:lstStyle/>
          <a:p>
            <a:pPr>
              <a:buNone/>
            </a:pPr>
            <a:r>
              <a:rPr lang="ja-JP" altLang="en-US" sz="1800" dirty="0" smtClean="0"/>
              <a:t>　</a:t>
            </a:r>
            <a:r>
              <a:rPr lang="en-US" altLang="ja-JP" sz="1800" dirty="0" smtClean="0"/>
              <a:t>Sample period = 56 years from 1955 Q2 to 2011 Q4 </a:t>
            </a:r>
            <a:br>
              <a:rPr lang="en-US" altLang="ja-JP" sz="1800" dirty="0" smtClean="0"/>
            </a:br>
            <a:r>
              <a:rPr lang="en-US" altLang="ja-JP" sz="1800" dirty="0" smtClean="0"/>
              <a:t>Scatter diagram of relationship between income data and consumption data</a:t>
            </a:r>
            <a:br>
              <a:rPr lang="en-US" altLang="ja-JP" sz="1800" dirty="0" smtClean="0"/>
            </a:br>
            <a:r>
              <a:rPr lang="en-US" altLang="ja-JP" sz="1800" dirty="0" smtClean="0"/>
              <a:t>Income (unit: trillion yen) on the horizontal axis, consumption (unit: trillion yen) on the vertical axis</a:t>
            </a:r>
            <a:br>
              <a:rPr lang="en-US" altLang="ja-JP" sz="1800" dirty="0" smtClean="0"/>
            </a:br>
            <a:r>
              <a:rPr lang="en-US" altLang="ja-JP" sz="1800" b="1" dirty="0" smtClean="0"/>
              <a:t>Long-run consumption function </a:t>
            </a:r>
            <a:r>
              <a:rPr lang="en-US" altLang="ja-JP" sz="1800" b="1" dirty="0" smtClean="0"/>
              <a:t>  </a:t>
            </a:r>
            <a:r>
              <a:rPr lang="en-US" altLang="ja-JP" sz="1800" dirty="0" smtClean="0"/>
              <a:t>    </a:t>
            </a:r>
            <a:r>
              <a:rPr lang="en-US" altLang="ja-JP" sz="1800" i="1" dirty="0" smtClean="0">
                <a:latin typeface="Times New Roman" pitchFamily="18" charset="0"/>
                <a:ea typeface="ＭＳ 明朝" pitchFamily="17" charset="-128"/>
                <a:cs typeface="Times New Roman" pitchFamily="18" charset="0"/>
              </a:rPr>
              <a:t>C</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-3.8</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0.57</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　　</a:t>
            </a:r>
            <a:r>
              <a:rPr lang="en-US" altLang="ja-JP" sz="1800" i="1" dirty="0" smtClean="0">
                <a:latin typeface="Times New Roman" pitchFamily="18" charset="0"/>
                <a:ea typeface="ＭＳ 明朝" pitchFamily="17" charset="-128"/>
                <a:cs typeface="Times New Roman" pitchFamily="18" charset="0"/>
              </a:rPr>
              <a:t>R</a:t>
            </a:r>
            <a:r>
              <a:rPr lang="en-US" altLang="ja-JP" sz="1800" baseline="30000" dirty="0" smtClean="0">
                <a:latin typeface="Times New Roman" pitchFamily="18" charset="0"/>
                <a:ea typeface="ＭＳ 明朝" pitchFamily="17" charset="-128"/>
                <a:cs typeface="Times New Roman" pitchFamily="18" charset="0"/>
              </a:rPr>
              <a:t>2</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0.99 </a:t>
            </a:r>
            <a:r>
              <a:rPr lang="en-US" altLang="ja-JP" sz="1800" dirty="0" smtClean="0"/>
              <a:t/>
            </a:r>
            <a:br>
              <a:rPr lang="en-US" altLang="ja-JP" sz="1800" dirty="0" smtClean="0"/>
            </a:br>
            <a:r>
              <a:rPr lang="en-US" altLang="ja-JP" sz="1800" dirty="0" smtClean="0"/>
              <a:t>The basic consumption a is about -3.8 trillion </a:t>
            </a:r>
            <a:r>
              <a:rPr lang="en-US" altLang="ja-JP" sz="1800" dirty="0" smtClean="0"/>
              <a:t>yen  </a:t>
            </a:r>
            <a:r>
              <a:rPr lang="en-US" altLang="ja-JP" sz="1800" dirty="0" smtClean="0"/>
              <a:t>annually for the whole country, about -2500 </a:t>
            </a:r>
            <a:r>
              <a:rPr lang="en-US" altLang="ja-JP" sz="1800" dirty="0" smtClean="0"/>
              <a:t>yen  </a:t>
            </a:r>
            <a:r>
              <a:rPr lang="en-US" altLang="ja-JP" sz="1800" dirty="0" smtClean="0"/>
              <a:t>per person per person when dividing by </a:t>
            </a:r>
            <a:r>
              <a:rPr lang="en-US" altLang="ja-JP" sz="1800" dirty="0" smtClean="0"/>
              <a:t>the </a:t>
            </a:r>
            <a:r>
              <a:rPr lang="en-US" altLang="ja-JP" sz="1800" dirty="0" smtClean="0"/>
              <a:t>population of 2010, almost zero. </a:t>
            </a:r>
          </a:p>
          <a:p>
            <a:pPr>
              <a:buNone/>
            </a:pPr>
            <a:r>
              <a:rPr lang="ja-JP" altLang="en-US" sz="1800" dirty="0" smtClean="0"/>
              <a:t>　　</a:t>
            </a:r>
            <a:r>
              <a:rPr lang="en-US" altLang="ja-JP" sz="1800" b="1" dirty="0" smtClean="0"/>
              <a:t>The marginal propensity to consume is 0.57</a:t>
            </a:r>
            <a:r>
              <a:rPr lang="en-US" altLang="ja-JP" sz="1800" b="1" dirty="0" smtClean="0"/>
              <a:t>.</a:t>
            </a:r>
          </a:p>
          <a:p>
            <a:r>
              <a:rPr lang="ja-JP" altLang="ja-JP" sz="1800" dirty="0" smtClean="0">
                <a:cs typeface="Times New Roman" pitchFamily="18" charset="0"/>
              </a:rPr>
              <a:t>標本期間＝</a:t>
            </a:r>
            <a:r>
              <a:rPr lang="en-US" altLang="ja-JP" sz="1800" dirty="0" smtClean="0">
                <a:cs typeface="Times New Roman" pitchFamily="18" charset="0"/>
              </a:rPr>
              <a:t>1955</a:t>
            </a:r>
            <a:r>
              <a:rPr lang="ja-JP" altLang="ja-JP" sz="1800" dirty="0" smtClean="0">
                <a:cs typeface="Times New Roman" pitchFamily="18" charset="0"/>
              </a:rPr>
              <a:t>年第</a:t>
            </a:r>
            <a:r>
              <a:rPr lang="en-US" altLang="ja-JP" sz="1800" dirty="0" smtClean="0">
                <a:cs typeface="Times New Roman" pitchFamily="18" charset="0"/>
              </a:rPr>
              <a:t>2</a:t>
            </a:r>
            <a:r>
              <a:rPr lang="ja-JP" altLang="ja-JP" sz="1800" dirty="0" smtClean="0">
                <a:cs typeface="Times New Roman" pitchFamily="18" charset="0"/>
              </a:rPr>
              <a:t>四半期</a:t>
            </a:r>
            <a:r>
              <a:rPr lang="en-US" altLang="ja-JP" sz="1800" dirty="0" smtClean="0">
                <a:cs typeface="Times New Roman" pitchFamily="18" charset="0"/>
              </a:rPr>
              <a:t>Q2</a:t>
            </a:r>
            <a:r>
              <a:rPr lang="ja-JP" altLang="ja-JP" sz="1800" dirty="0" smtClean="0">
                <a:cs typeface="Times New Roman" pitchFamily="18" charset="0"/>
              </a:rPr>
              <a:t>～</a:t>
            </a:r>
            <a:r>
              <a:rPr lang="en-US" altLang="ja-JP" sz="1800" dirty="0" smtClean="0">
                <a:cs typeface="Times New Roman" pitchFamily="18" charset="0"/>
              </a:rPr>
              <a:t>2011</a:t>
            </a:r>
            <a:r>
              <a:rPr lang="ja-JP" altLang="ja-JP" sz="1800" dirty="0" smtClean="0">
                <a:cs typeface="Times New Roman" pitchFamily="18" charset="0"/>
              </a:rPr>
              <a:t>年第</a:t>
            </a:r>
            <a:r>
              <a:rPr lang="en-US" altLang="ja-JP" sz="1800" dirty="0" smtClean="0">
                <a:cs typeface="Times New Roman" pitchFamily="18" charset="0"/>
              </a:rPr>
              <a:t>4</a:t>
            </a:r>
          </a:p>
          <a:p>
            <a:r>
              <a:rPr lang="ja-JP" altLang="ja-JP" sz="1800" dirty="0" smtClean="0">
                <a:cs typeface="Times New Roman" pitchFamily="18" charset="0"/>
              </a:rPr>
              <a:t>四</a:t>
            </a:r>
            <a:r>
              <a:rPr lang="ja-JP" altLang="ja-JP" sz="1800" dirty="0" smtClean="0">
                <a:cs typeface="Times New Roman" pitchFamily="18" charset="0"/>
              </a:rPr>
              <a:t>半期</a:t>
            </a:r>
            <a:r>
              <a:rPr lang="en-US" altLang="ja-JP" sz="1800" dirty="0" smtClean="0">
                <a:cs typeface="Times New Roman" pitchFamily="18" charset="0"/>
              </a:rPr>
              <a:t>Q4</a:t>
            </a:r>
            <a:r>
              <a:rPr lang="ja-JP" altLang="ja-JP" sz="1800" dirty="0" err="1" smtClean="0">
                <a:cs typeface="Times New Roman" pitchFamily="18" charset="0"/>
              </a:rPr>
              <a:t>までの</a:t>
            </a:r>
            <a:r>
              <a:rPr lang="en-US" altLang="ja-JP" sz="1800" dirty="0" smtClean="0">
                <a:cs typeface="Times New Roman" pitchFamily="18" charset="0"/>
              </a:rPr>
              <a:t>56</a:t>
            </a:r>
            <a:r>
              <a:rPr lang="ja-JP" altLang="ja-JP" sz="1800" dirty="0" smtClean="0">
                <a:cs typeface="Times New Roman" pitchFamily="18" charset="0"/>
              </a:rPr>
              <a:t>年間</a:t>
            </a:r>
          </a:p>
          <a:p>
            <a:r>
              <a:rPr lang="ja-JP" altLang="ja-JP" sz="1800" dirty="0" smtClean="0">
                <a:cs typeface="Times New Roman" pitchFamily="18" charset="0"/>
              </a:rPr>
              <a:t>所得データと消費データとの関係を散布図</a:t>
            </a:r>
          </a:p>
          <a:p>
            <a:r>
              <a:rPr lang="ja-JP" altLang="ja-JP" sz="1800" dirty="0" smtClean="0">
                <a:cs typeface="Times New Roman" pitchFamily="18" charset="0"/>
              </a:rPr>
              <a:t>横軸に所得（単位</a:t>
            </a:r>
            <a:r>
              <a:rPr lang="en-US" altLang="ja-JP" sz="1800" dirty="0" smtClean="0">
                <a:cs typeface="Times New Roman" pitchFamily="18" charset="0"/>
              </a:rPr>
              <a:t>:</a:t>
            </a:r>
            <a:r>
              <a:rPr lang="ja-JP" altLang="ja-JP" sz="1800" dirty="0" smtClean="0">
                <a:cs typeface="Times New Roman" pitchFamily="18" charset="0"/>
              </a:rPr>
              <a:t>兆円）、縦軸に消費（単位</a:t>
            </a:r>
            <a:r>
              <a:rPr lang="en-US" altLang="ja-JP" sz="1800" dirty="0" smtClean="0">
                <a:cs typeface="Times New Roman" pitchFamily="18" charset="0"/>
              </a:rPr>
              <a:t>:</a:t>
            </a:r>
            <a:r>
              <a:rPr lang="ja-JP" altLang="ja-JP" sz="1800" dirty="0" smtClean="0">
                <a:cs typeface="Times New Roman" pitchFamily="18" charset="0"/>
              </a:rPr>
              <a:t>兆円）</a:t>
            </a:r>
          </a:p>
          <a:p>
            <a:r>
              <a:rPr lang="ja-JP" altLang="en-US" sz="1800" b="1" dirty="0" smtClean="0">
                <a:cs typeface="Times New Roman" pitchFamily="18" charset="0"/>
              </a:rPr>
              <a:t>長期消費関数</a:t>
            </a:r>
            <a:r>
              <a:rPr lang="ja-JP" altLang="en-US" sz="1800" dirty="0" smtClean="0">
                <a:cs typeface="Times New Roman" pitchFamily="18" charset="0"/>
              </a:rPr>
              <a:t>は、</a:t>
            </a:r>
            <a:r>
              <a:rPr lang="ja-JP" altLang="ja-JP" sz="1800" dirty="0" smtClean="0">
                <a:cs typeface="Times New Roman" pitchFamily="18" charset="0"/>
              </a:rPr>
              <a:t>　　</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dirty="0" smtClean="0">
                <a:cs typeface="Times New Roman" pitchFamily="18" charset="0"/>
              </a:rPr>
              <a:t>-3.8</a:t>
            </a:r>
            <a:r>
              <a:rPr lang="ja-JP" altLang="ja-JP" sz="1800" dirty="0" smtClean="0">
                <a:cs typeface="Times New Roman" pitchFamily="18" charset="0"/>
              </a:rPr>
              <a:t>＋</a:t>
            </a:r>
            <a:r>
              <a:rPr lang="en-US" altLang="ja-JP" sz="1800" dirty="0" smtClean="0">
                <a:cs typeface="Times New Roman" pitchFamily="18" charset="0"/>
              </a:rPr>
              <a:t>0.57</a:t>
            </a:r>
            <a:r>
              <a:rPr lang="en-US" altLang="ja-JP" sz="1800" i="1" dirty="0" smtClean="0">
                <a:cs typeface="Times New Roman" pitchFamily="18" charset="0"/>
              </a:rPr>
              <a:t>Y</a:t>
            </a:r>
            <a:r>
              <a:rPr lang="ja-JP" altLang="ja-JP" sz="1800" dirty="0" smtClean="0">
                <a:cs typeface="Times New Roman" pitchFamily="18" charset="0"/>
              </a:rPr>
              <a:t>　　</a:t>
            </a:r>
            <a:r>
              <a:rPr lang="en-US" altLang="ja-JP" sz="1800" i="1" dirty="0" smtClean="0">
                <a:cs typeface="Times New Roman" pitchFamily="18" charset="0"/>
              </a:rPr>
              <a:t>R</a:t>
            </a:r>
            <a:r>
              <a:rPr lang="en-US" altLang="ja-JP" sz="1800" baseline="30000" dirty="0" smtClean="0">
                <a:cs typeface="Times New Roman" pitchFamily="18" charset="0"/>
              </a:rPr>
              <a:t>2</a:t>
            </a:r>
            <a:r>
              <a:rPr lang="ja-JP" altLang="ja-JP" sz="1800" dirty="0" smtClean="0">
                <a:cs typeface="Times New Roman" pitchFamily="18" charset="0"/>
              </a:rPr>
              <a:t>＝</a:t>
            </a:r>
            <a:r>
              <a:rPr lang="en-US" altLang="ja-JP" sz="1800" dirty="0" smtClean="0">
                <a:cs typeface="Times New Roman" pitchFamily="18" charset="0"/>
              </a:rPr>
              <a:t>0.99</a:t>
            </a:r>
            <a:endParaRPr lang="ja-JP" altLang="ja-JP" sz="1800" dirty="0" smtClean="0">
              <a:cs typeface="Times New Roman" pitchFamily="18" charset="0"/>
            </a:endParaRPr>
          </a:p>
          <a:p>
            <a:r>
              <a:rPr lang="ja-JP" altLang="ja-JP" sz="1800" dirty="0" smtClean="0">
                <a:cs typeface="Times New Roman" pitchFamily="18" charset="0"/>
              </a:rPr>
              <a:t>基礎消費</a:t>
            </a:r>
            <a:r>
              <a:rPr lang="en-US" altLang="ja-JP" sz="1800" i="1" dirty="0" smtClean="0">
                <a:cs typeface="Times New Roman" pitchFamily="18" charset="0"/>
              </a:rPr>
              <a:t>a</a:t>
            </a:r>
            <a:r>
              <a:rPr lang="ja-JP" altLang="ja-JP" sz="1800" dirty="0" smtClean="0">
                <a:cs typeface="Times New Roman" pitchFamily="18" charset="0"/>
              </a:rPr>
              <a:t>は国内全体で年間約－</a:t>
            </a:r>
            <a:r>
              <a:rPr lang="en-US" altLang="ja-JP" sz="1800" dirty="0" smtClean="0">
                <a:cs typeface="Times New Roman" pitchFamily="18" charset="0"/>
              </a:rPr>
              <a:t>3.8</a:t>
            </a:r>
            <a:r>
              <a:rPr lang="ja-JP" altLang="ja-JP" sz="1800" dirty="0" smtClean="0">
                <a:cs typeface="Times New Roman" pitchFamily="18" charset="0"/>
              </a:rPr>
              <a:t>兆円、</a:t>
            </a:r>
            <a:r>
              <a:rPr lang="en-US" altLang="ja-JP" sz="1800" dirty="0" smtClean="0">
                <a:cs typeface="Times New Roman" pitchFamily="18" charset="0"/>
              </a:rPr>
              <a:t>2010</a:t>
            </a:r>
            <a:r>
              <a:rPr lang="ja-JP" altLang="ja-JP" sz="1800" dirty="0" smtClean="0">
                <a:cs typeface="Times New Roman" pitchFamily="18" charset="0"/>
              </a:rPr>
              <a:t>年</a:t>
            </a:r>
            <a:endParaRPr lang="en-US" altLang="ja-JP" sz="1800" dirty="0" smtClean="0">
              <a:cs typeface="Times New Roman" pitchFamily="18" charset="0"/>
            </a:endParaRPr>
          </a:p>
          <a:p>
            <a:r>
              <a:rPr lang="ja-JP" altLang="ja-JP" sz="1800" dirty="0" smtClean="0">
                <a:cs typeface="Times New Roman" pitchFamily="18" charset="0"/>
              </a:rPr>
              <a:t>の</a:t>
            </a:r>
            <a:r>
              <a:rPr lang="ja-JP" altLang="ja-JP" sz="1800" dirty="0" smtClean="0">
                <a:cs typeface="Times New Roman" pitchFamily="18" charset="0"/>
              </a:rPr>
              <a:t>人口で割ると</a:t>
            </a:r>
            <a:r>
              <a:rPr lang="en-US" altLang="ja-JP" sz="1800" dirty="0" smtClean="0">
                <a:cs typeface="Times New Roman" pitchFamily="18" charset="0"/>
              </a:rPr>
              <a:t>1</a:t>
            </a:r>
            <a:r>
              <a:rPr lang="ja-JP" altLang="ja-JP" sz="1800" dirty="0" smtClean="0">
                <a:cs typeface="Times New Roman" pitchFamily="18" charset="0"/>
              </a:rPr>
              <a:t>人当たり月額約－</a:t>
            </a:r>
            <a:r>
              <a:rPr lang="en-US" altLang="ja-JP" sz="1800" dirty="0" smtClean="0">
                <a:cs typeface="Times New Roman" pitchFamily="18" charset="0"/>
              </a:rPr>
              <a:t>2500</a:t>
            </a:r>
            <a:r>
              <a:rPr lang="ja-JP" altLang="ja-JP" sz="1800" dirty="0" smtClean="0">
                <a:cs typeface="Times New Roman" pitchFamily="18" charset="0"/>
              </a:rPr>
              <a:t>円、</a:t>
            </a:r>
            <a:r>
              <a:rPr lang="ja-JP" altLang="ja-JP" sz="1800" dirty="0" smtClean="0">
                <a:cs typeface="Times New Roman" pitchFamily="18" charset="0"/>
              </a:rPr>
              <a:t>ほぼ</a:t>
            </a:r>
            <a:endParaRPr lang="en-US" altLang="ja-JP" sz="1800" dirty="0" smtClean="0">
              <a:cs typeface="Times New Roman" pitchFamily="18" charset="0"/>
            </a:endParaRPr>
          </a:p>
          <a:p>
            <a:r>
              <a:rPr lang="ja-JP" altLang="ja-JP" sz="1800" dirty="0" smtClean="0">
                <a:cs typeface="Times New Roman" pitchFamily="18" charset="0"/>
              </a:rPr>
              <a:t>ゼロ</a:t>
            </a:r>
            <a:r>
              <a:rPr lang="ja-JP" altLang="ja-JP" sz="1800" dirty="0" smtClean="0">
                <a:cs typeface="Times New Roman" pitchFamily="18" charset="0"/>
              </a:rPr>
              <a:t>に近い。限界消費性向は</a:t>
            </a:r>
            <a:r>
              <a:rPr lang="en-US" altLang="ja-JP" sz="1800" dirty="0" smtClean="0">
                <a:cs typeface="Times New Roman" pitchFamily="18" charset="0"/>
              </a:rPr>
              <a:t>0.57</a:t>
            </a:r>
            <a:r>
              <a:rPr lang="ja-JP" altLang="ja-JP" sz="1800" dirty="0" err="1" smtClean="0">
                <a:cs typeface="Times New Roman" pitchFamily="18" charset="0"/>
              </a:rPr>
              <a:t>。</a:t>
            </a:r>
            <a:endParaRPr lang="ja-JP" altLang="ja-JP" sz="1800" dirty="0" smtClean="0">
              <a:cs typeface="Times New Roman" pitchFamily="18" charset="0"/>
            </a:endParaRPr>
          </a:p>
          <a:p>
            <a:pPr>
              <a:buNone/>
            </a:pPr>
            <a:r>
              <a:rPr lang="en-US" altLang="ja-JP" sz="1800" b="1" dirty="0" smtClean="0"/>
              <a:t/>
            </a:r>
            <a:br>
              <a:rPr lang="en-US" altLang="ja-JP" sz="1800" b="1" dirty="0" smtClean="0"/>
            </a:br>
            <a:endParaRPr lang="ja-JP" altLang="ja-JP" sz="1800" b="1" dirty="0" smtClean="0">
              <a:latin typeface="ＭＳ 明朝" pitchFamily="17" charset="-128"/>
              <a:ea typeface="ＭＳ 明朝" pitchFamily="17" charset="-128"/>
            </a:endParaRPr>
          </a:p>
        </p:txBody>
      </p:sp>
      <p:pic>
        <p:nvPicPr>
          <p:cNvPr id="5" name="図 4"/>
          <p:cNvPicPr/>
          <p:nvPr/>
        </p:nvPicPr>
        <p:blipFill>
          <a:blip r:embed="rId2" cstate="print"/>
          <a:srcRect/>
          <a:stretch>
            <a:fillRect/>
          </a:stretch>
        </p:blipFill>
        <p:spPr bwMode="auto">
          <a:xfrm>
            <a:off x="5436096" y="3284984"/>
            <a:ext cx="3707904" cy="35730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1"/>
            <a:ext cx="8062664" cy="476671"/>
          </a:xfrm>
        </p:spPr>
        <p:txBody>
          <a:bodyPr>
            <a:normAutofit fontScale="90000"/>
          </a:bodyPr>
          <a:lstStyle/>
          <a:p>
            <a:r>
              <a:rPr lang="ja-JP" altLang="ja-JP" sz="1800" b="1" dirty="0" smtClean="0"/>
              <a:t>６</a:t>
            </a:r>
            <a:r>
              <a:rPr lang="en-US" altLang="ja-JP" sz="1800" b="1" dirty="0" smtClean="0"/>
              <a:t>B</a:t>
            </a:r>
            <a:r>
              <a:rPr lang="ja-JP" altLang="ja-JP" sz="1800" b="1" dirty="0" err="1" smtClean="0"/>
              <a:t>．</a:t>
            </a:r>
            <a:r>
              <a:rPr lang="en-US" altLang="ja-JP" sz="1800" b="1" dirty="0" smtClean="0"/>
              <a:t>Time-Series </a:t>
            </a:r>
            <a:r>
              <a:rPr lang="en-US" altLang="ja-JP" sz="1800" b="1" dirty="0" smtClean="0"/>
              <a:t>Long-run Consumption </a:t>
            </a:r>
            <a:r>
              <a:rPr lang="en-US" altLang="ja-JP" sz="1800" b="1" dirty="0" smtClean="0"/>
              <a:t>Function</a:t>
            </a:r>
            <a:br>
              <a:rPr lang="en-US" altLang="ja-JP" sz="1800" b="1" dirty="0" smtClean="0"/>
            </a:br>
            <a:r>
              <a:rPr lang="ja-JP" altLang="ja-JP" sz="1800" b="1" dirty="0" smtClean="0"/>
              <a:t>タイムシリーズの長期消費関数</a:t>
            </a:r>
            <a:endParaRPr lang="ja-JP" altLang="en-US" sz="1800" dirty="0" smtClean="0">
              <a:solidFill>
                <a:schemeClr val="tx1"/>
              </a:solidFill>
              <a:latin typeface="ＭＳ 明朝" pitchFamily="17" charset="-128"/>
              <a:ea typeface="ＭＳ ゴシック" pitchFamily="49" charset="-128"/>
            </a:endParaRPr>
          </a:p>
        </p:txBody>
      </p:sp>
      <p:sp>
        <p:nvSpPr>
          <p:cNvPr id="9219" name="Rectangle 3"/>
          <p:cNvSpPr>
            <a:spLocks noGrp="1" noChangeArrowheads="1"/>
          </p:cNvSpPr>
          <p:nvPr>
            <p:ph idx="1"/>
          </p:nvPr>
        </p:nvSpPr>
        <p:spPr>
          <a:xfrm>
            <a:off x="0" y="620688"/>
            <a:ext cx="8915400" cy="5932512"/>
          </a:xfrm>
        </p:spPr>
        <p:txBody>
          <a:bodyPr>
            <a:normAutofit/>
          </a:bodyPr>
          <a:lstStyle/>
          <a:p>
            <a:pPr>
              <a:buNone/>
            </a:pPr>
            <a:r>
              <a:rPr lang="ja-JP" altLang="en-US" sz="1800" dirty="0" smtClean="0"/>
              <a:t>　</a:t>
            </a:r>
            <a:r>
              <a:rPr lang="en-US" altLang="ja-JP" sz="1800" dirty="0" smtClean="0"/>
              <a:t>Basic consumption a increases with the</a:t>
            </a:r>
            <a:r>
              <a:rPr lang="ja-JP" altLang="en-US" sz="1800" dirty="0" smtClean="0"/>
              <a:t>　</a:t>
            </a:r>
            <a:r>
              <a:rPr lang="en-US" altLang="ja-JP" sz="1800" dirty="0" smtClean="0"/>
              <a:t>income level Y rises</a:t>
            </a:r>
            <a:r>
              <a:rPr lang="ja-JP" altLang="en-US" sz="1800" dirty="0" err="1" smtClean="0"/>
              <a:t>．</a:t>
            </a:r>
            <a:endParaRPr lang="en-US" altLang="ja-JP" sz="1800" dirty="0" smtClean="0"/>
          </a:p>
          <a:p>
            <a:pPr>
              <a:buNone/>
            </a:pPr>
            <a:r>
              <a:rPr lang="ja-JP" altLang="en-US" sz="1800" dirty="0" smtClean="0"/>
              <a:t>　　</a:t>
            </a:r>
            <a:r>
              <a:rPr lang="en-US" altLang="ja-JP" sz="1800" dirty="0" smtClean="0"/>
              <a:t>⇒ a is a function of Y and  variable. </a:t>
            </a:r>
            <a:r>
              <a:rPr lang="en-US" altLang="ja-JP" sz="1800" i="1" dirty="0" smtClean="0">
                <a:latin typeface="Times New Roman" pitchFamily="18" charset="0"/>
                <a:ea typeface="ＭＳ 明朝" pitchFamily="17" charset="-128"/>
                <a:cs typeface="Times New Roman" pitchFamily="18" charset="0"/>
              </a:rPr>
              <a:t>a</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a</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endParaRPr lang="en-US" altLang="ja-JP" sz="1800" dirty="0" smtClean="0">
              <a:latin typeface="Times New Roman" pitchFamily="18" charset="0"/>
              <a:ea typeface="ＭＳ 明朝" pitchFamily="17" charset="-128"/>
              <a:cs typeface="Times New Roman" pitchFamily="18" charset="0"/>
            </a:endParaRPr>
          </a:p>
          <a:p>
            <a:pPr>
              <a:buNone/>
            </a:pPr>
            <a:r>
              <a:rPr lang="en-US" altLang="ja-JP" sz="1800" b="1" dirty="0" smtClean="0">
                <a:latin typeface="Times New Roman" pitchFamily="18" charset="0"/>
                <a:ea typeface="ＭＳ 明朝" pitchFamily="17" charset="-128"/>
                <a:cs typeface="Times New Roman" pitchFamily="18" charset="0"/>
              </a:rPr>
              <a:t>  </a:t>
            </a:r>
            <a:r>
              <a:rPr lang="en-US" altLang="ja-JP" sz="1800" b="1" dirty="0" smtClean="0"/>
              <a:t>Specify </a:t>
            </a:r>
            <a:r>
              <a:rPr lang="en-US" altLang="ja-JP" sz="1800" b="1" i="1" dirty="0" smtClean="0">
                <a:latin typeface="Times New Roman" pitchFamily="18" charset="0"/>
                <a:ea typeface="ＭＳ 明朝" pitchFamily="17" charset="-128"/>
                <a:cs typeface="Times New Roman" pitchFamily="18" charset="0"/>
              </a:rPr>
              <a:t>a</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a</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Y</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err="1" smtClean="0">
                <a:latin typeface="Times New Roman" pitchFamily="18" charset="0"/>
                <a:ea typeface="ＭＳ 明朝" pitchFamily="17" charset="-128"/>
                <a:cs typeface="Times New Roman" pitchFamily="18" charset="0"/>
              </a:rPr>
              <a:t>bY</a:t>
            </a:r>
            <a:r>
              <a:rPr lang="en-US" altLang="ja-JP" sz="1800" b="1" i="1" dirty="0" smtClean="0">
                <a:latin typeface="Times New Roman" pitchFamily="18" charset="0"/>
                <a:ea typeface="ＭＳ 明朝" pitchFamily="17" charset="-128"/>
                <a:cs typeface="Times New Roman" pitchFamily="18" charset="0"/>
              </a:rPr>
              <a:t>  , C</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err="1" smtClean="0">
                <a:latin typeface="Times New Roman" pitchFamily="18" charset="0"/>
                <a:ea typeface="ＭＳ 明朝" pitchFamily="17" charset="-128"/>
                <a:cs typeface="Times New Roman" pitchFamily="18" charset="0"/>
              </a:rPr>
              <a:t>bY</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err="1" smtClean="0">
                <a:latin typeface="Times New Roman" pitchFamily="18" charset="0"/>
                <a:ea typeface="ＭＳ 明朝" pitchFamily="17" charset="-128"/>
                <a:cs typeface="Times New Roman" pitchFamily="18" charset="0"/>
              </a:rPr>
              <a:t>cY</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b</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c</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Y </a:t>
            </a:r>
            <a:endParaRPr lang="en-US" altLang="ja-JP" sz="1800" b="1" dirty="0" smtClean="0"/>
          </a:p>
          <a:p>
            <a:pPr>
              <a:buNone/>
            </a:pPr>
            <a:r>
              <a:rPr lang="en-US" altLang="ja-JP" sz="1800" dirty="0" smtClean="0"/>
              <a:t>  Since the marginal propensity to consume becomes </a:t>
            </a:r>
            <a:r>
              <a:rPr lang="en-US" altLang="ja-JP" sz="1800" b="1" dirty="0" smtClean="0"/>
              <a:t>b + c, it is larger than c </a:t>
            </a:r>
            <a:r>
              <a:rPr lang="en-US" altLang="ja-JP" sz="1800" dirty="0" smtClean="0"/>
              <a:t>by b</a:t>
            </a:r>
            <a:br>
              <a:rPr lang="en-US" altLang="ja-JP" sz="1800" dirty="0" smtClean="0"/>
            </a:br>
            <a:r>
              <a:rPr lang="en-US" altLang="ja-JP" sz="1800" dirty="0" smtClean="0"/>
              <a:t>⇒ It can explain consistently the difference between the natures of short-run and long-run consumption functions</a:t>
            </a:r>
            <a:br>
              <a:rPr lang="en-US" altLang="ja-JP" sz="1800" dirty="0" smtClean="0"/>
            </a:br>
            <a:endParaRPr lang="en-US" altLang="ja-JP" sz="1800" dirty="0" smtClean="0"/>
          </a:p>
          <a:p>
            <a:r>
              <a:rPr lang="ja-JP" altLang="ja-JP" sz="1800" dirty="0" smtClean="0">
                <a:cs typeface="Times New Roman" pitchFamily="18" charset="0"/>
              </a:rPr>
              <a:t>基礎消費</a:t>
            </a:r>
            <a:r>
              <a:rPr lang="en-US" altLang="ja-JP" sz="1800" i="1" dirty="0" smtClean="0">
                <a:cs typeface="Times New Roman" pitchFamily="18" charset="0"/>
              </a:rPr>
              <a:t>a</a:t>
            </a:r>
            <a:r>
              <a:rPr lang="ja-JP" altLang="ja-JP" sz="1800" dirty="0" smtClean="0">
                <a:cs typeface="Times New Roman" pitchFamily="18" charset="0"/>
              </a:rPr>
              <a:t>は所得水準</a:t>
            </a:r>
            <a:r>
              <a:rPr lang="en-US" altLang="ja-JP" sz="1800" i="1" dirty="0" smtClean="0">
                <a:cs typeface="Times New Roman" pitchFamily="18" charset="0"/>
              </a:rPr>
              <a:t>Y</a:t>
            </a:r>
            <a:r>
              <a:rPr lang="ja-JP" altLang="ja-JP" sz="1800" dirty="0" smtClean="0">
                <a:cs typeface="Times New Roman" pitchFamily="18" charset="0"/>
              </a:rPr>
              <a:t>の上昇と共に増加する⇒</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）と</a:t>
            </a:r>
            <a:r>
              <a:rPr lang="en-US" altLang="ja-JP" sz="1800" i="1" dirty="0" smtClean="0">
                <a:cs typeface="Times New Roman" pitchFamily="18" charset="0"/>
              </a:rPr>
              <a:t>Y</a:t>
            </a:r>
            <a:r>
              <a:rPr lang="ja-JP" altLang="ja-JP" sz="1800" dirty="0" smtClean="0">
                <a:cs typeface="Times New Roman" pitchFamily="18" charset="0"/>
              </a:rPr>
              <a:t>の関数で可変</a:t>
            </a:r>
          </a:p>
          <a:p>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err="1" smtClean="0">
                <a:cs typeface="Times New Roman" pitchFamily="18" charset="0"/>
              </a:rPr>
              <a:t>bY</a:t>
            </a:r>
            <a:r>
              <a:rPr lang="ja-JP" altLang="ja-JP" sz="1800" dirty="0" smtClean="0">
                <a:cs typeface="Times New Roman" pitchFamily="18" charset="0"/>
              </a:rPr>
              <a:t>と特定化⇒　</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i="1" dirty="0" err="1" smtClean="0">
                <a:cs typeface="Times New Roman" pitchFamily="18" charset="0"/>
              </a:rPr>
              <a:t>bY</a:t>
            </a:r>
            <a:r>
              <a:rPr lang="ja-JP" altLang="ja-JP" sz="1800" dirty="0" smtClean="0">
                <a:cs typeface="Times New Roman" pitchFamily="18" charset="0"/>
              </a:rPr>
              <a:t>＋</a:t>
            </a:r>
            <a:r>
              <a:rPr lang="en-US" altLang="ja-JP" sz="1800" i="1" dirty="0" err="1" smtClean="0">
                <a:cs typeface="Times New Roman" pitchFamily="18" charset="0"/>
              </a:rPr>
              <a:t>cY</a:t>
            </a:r>
            <a:r>
              <a:rPr lang="ja-JP" altLang="ja-JP" sz="1800" dirty="0" smtClean="0">
                <a:cs typeface="Times New Roman" pitchFamily="18" charset="0"/>
              </a:rPr>
              <a:t>＝（</a:t>
            </a:r>
            <a:r>
              <a:rPr lang="en-US" altLang="ja-JP" sz="1800" i="1" dirty="0" smtClean="0">
                <a:cs typeface="Times New Roman" pitchFamily="18" charset="0"/>
              </a:rPr>
              <a:t>b</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i="1" dirty="0" smtClean="0">
                <a:cs typeface="Times New Roman" pitchFamily="18" charset="0"/>
              </a:rPr>
              <a:t>Y</a:t>
            </a:r>
            <a:endParaRPr lang="ja-JP" altLang="ja-JP" sz="1800" dirty="0" smtClean="0">
              <a:cs typeface="Times New Roman" pitchFamily="18" charset="0"/>
            </a:endParaRPr>
          </a:p>
          <a:p>
            <a:r>
              <a:rPr lang="ja-JP" altLang="ja-JP" sz="1800" dirty="0" smtClean="0">
                <a:cs typeface="Times New Roman" pitchFamily="18" charset="0"/>
              </a:rPr>
              <a:t>限界消費性向は</a:t>
            </a:r>
            <a:r>
              <a:rPr lang="en-US" altLang="ja-JP" sz="1800" i="1" dirty="0" smtClean="0">
                <a:cs typeface="Times New Roman" pitchFamily="18" charset="0"/>
              </a:rPr>
              <a:t>b</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となるので</a:t>
            </a:r>
            <a:r>
              <a:rPr lang="en-US" altLang="ja-JP" sz="1800" i="1" dirty="0" smtClean="0">
                <a:cs typeface="Times New Roman" pitchFamily="18" charset="0"/>
              </a:rPr>
              <a:t>c</a:t>
            </a:r>
            <a:r>
              <a:rPr lang="ja-JP" altLang="ja-JP" sz="1800" dirty="0" smtClean="0">
                <a:cs typeface="Times New Roman" pitchFamily="18" charset="0"/>
              </a:rPr>
              <a:t>より</a:t>
            </a:r>
            <a:r>
              <a:rPr lang="en-US" altLang="ja-JP" sz="1800" i="1" dirty="0" smtClean="0">
                <a:cs typeface="Times New Roman" pitchFamily="18" charset="0"/>
              </a:rPr>
              <a:t>b</a:t>
            </a:r>
            <a:r>
              <a:rPr lang="ja-JP" altLang="ja-JP" sz="1800" dirty="0" smtClean="0">
                <a:cs typeface="Times New Roman" pitchFamily="18" charset="0"/>
              </a:rPr>
              <a:t>の分だけ大</a:t>
            </a:r>
          </a:p>
          <a:p>
            <a:r>
              <a:rPr lang="ja-JP" altLang="ja-JP" sz="1800" dirty="0" smtClean="0">
                <a:cs typeface="Times New Roman" pitchFamily="18" charset="0"/>
              </a:rPr>
              <a:t>⇒短期と長期の消費関数の性質の違いを、矛盾なく整合的に説明</a:t>
            </a:r>
            <a:endParaRPr lang="en-US" altLang="ja-JP" sz="1800" dirty="0" smtClean="0">
              <a:cs typeface="Times New Roman" pitchFamily="18" charset="0"/>
            </a:endParaRPr>
          </a:p>
          <a:p>
            <a:pPr>
              <a:buNone/>
            </a:pPr>
            <a:endParaRPr lang="ja-JP" altLang="ja-JP" sz="1800" dirty="0" smtClean="0">
              <a:latin typeface="Times New Roman" pitchFamily="18" charset="0"/>
              <a:ea typeface="ＭＳ 明朝" pitchFamily="17" charset="-128"/>
              <a:cs typeface="Times New Roman" pitchFamily="18" charset="0"/>
            </a:endParaRPr>
          </a:p>
          <a:p>
            <a:pPr>
              <a:buNone/>
            </a:pPr>
            <a:endParaRPr lang="ja-JP" altLang="ja-JP" sz="1800" dirty="0" smtClean="0">
              <a:latin typeface="ＭＳ 明朝" pitchFamily="17" charset="-128"/>
              <a:ea typeface="ＭＳ 明朝" pitchFamily="17"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
            <a:ext cx="9144000" cy="548680"/>
          </a:xfrm>
        </p:spPr>
        <p:txBody>
          <a:bodyPr>
            <a:normAutofit fontScale="90000"/>
          </a:bodyPr>
          <a:lstStyle/>
          <a:p>
            <a:r>
              <a:rPr lang="ja-JP" altLang="en-US" sz="1800" b="1" dirty="0" smtClean="0"/>
              <a:t>７</a:t>
            </a:r>
            <a:r>
              <a:rPr lang="ja-JP" altLang="ja-JP" sz="1800" b="1" dirty="0" smtClean="0"/>
              <a:t>．</a:t>
            </a:r>
            <a:r>
              <a:rPr lang="en-US" altLang="ja-JP" sz="1800" b="1" dirty="0" smtClean="0"/>
              <a:t>Consumption </a:t>
            </a:r>
            <a:r>
              <a:rPr lang="en-US" altLang="ja-JP" sz="1800" b="1" dirty="0" smtClean="0"/>
              <a:t>&amp; Savings and Relative Income: Relative Income </a:t>
            </a:r>
            <a:r>
              <a:rPr lang="en-US" altLang="ja-JP" sz="1800" b="1" dirty="0" smtClean="0"/>
              <a:t>Hypothesis</a:t>
            </a:r>
            <a:br>
              <a:rPr lang="en-US" altLang="ja-JP" sz="1800" b="1" dirty="0" smtClean="0"/>
            </a:br>
            <a:r>
              <a:rPr lang="ja-JP" altLang="ja-JP" sz="1800" b="1" dirty="0" smtClean="0"/>
              <a:t>消費・貯蓄と相対所得：相対所得仮説</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0243" name="Rectangle 3"/>
          <p:cNvSpPr>
            <a:spLocks noGrp="1" noChangeArrowheads="1"/>
          </p:cNvSpPr>
          <p:nvPr>
            <p:ph idx="1"/>
          </p:nvPr>
        </p:nvSpPr>
        <p:spPr>
          <a:xfrm>
            <a:off x="0" y="548680"/>
            <a:ext cx="9144000" cy="6309320"/>
          </a:xfrm>
        </p:spPr>
        <p:txBody>
          <a:bodyPr>
            <a:normAutofit/>
          </a:bodyPr>
          <a:lstStyle/>
          <a:p>
            <a:pPr>
              <a:buNone/>
            </a:pPr>
            <a:r>
              <a:rPr lang="en-US" altLang="ja-JP" sz="1800" b="1" dirty="0" smtClean="0"/>
              <a:t>Relative </a:t>
            </a:r>
            <a:r>
              <a:rPr lang="en-US" altLang="ja-JP" sz="1800" b="1" dirty="0" smtClean="0"/>
              <a:t>income hypothesis </a:t>
            </a:r>
            <a:r>
              <a:rPr lang="en-US" altLang="ja-JP" sz="1800" dirty="0" smtClean="0"/>
              <a:t>= idea that consumption depends not only on the absolute level of income but also on </a:t>
            </a:r>
            <a:r>
              <a:rPr lang="en-US" altLang="ja-JP" sz="1800" b="1" dirty="0" smtClean="0"/>
              <a:t>relative income</a:t>
            </a:r>
            <a:r>
              <a:rPr lang="en-US" altLang="ja-JP" sz="1800" dirty="0" smtClean="0"/>
              <a:t/>
            </a:r>
            <a:br>
              <a:rPr lang="en-US" altLang="ja-JP" sz="1800" dirty="0" smtClean="0"/>
            </a:br>
            <a:r>
              <a:rPr lang="en-US" altLang="ja-JP" sz="1800" b="1" dirty="0" smtClean="0"/>
              <a:t>Modigliani </a:t>
            </a:r>
            <a:r>
              <a:rPr lang="en-US" altLang="ja-JP" sz="1800" dirty="0" smtClean="0"/>
              <a:t>⇒ Consumers want to maintain the standard of living at the highest income</a:t>
            </a:r>
            <a:r>
              <a:rPr lang="en-US" altLang="ja-JP" sz="1800" i="1" dirty="0" smtClean="0">
                <a:ea typeface="ＭＳ 明朝" pitchFamily="17" charset="-128"/>
              </a:rPr>
              <a:t> </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en-US" altLang="ja-JP" sz="1800" baseline="-25000" dirty="0" smtClean="0">
                <a:ea typeface="ＭＳ 明朝" pitchFamily="17" charset="-128"/>
              </a:rPr>
              <a:t> </a:t>
            </a:r>
            <a:r>
              <a:rPr lang="en-US" altLang="ja-JP" sz="1800" dirty="0" smtClean="0"/>
              <a:t>earned in the past, so consumption and savings depend not only on absolute income Y but also on historical highest incomes </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en-US" altLang="ja-JP" sz="1800" baseline="-25000" dirty="0" smtClean="0">
                <a:ea typeface="ＭＳ 明朝" pitchFamily="17" charset="-128"/>
              </a:rPr>
              <a:t> </a:t>
            </a:r>
            <a:r>
              <a:rPr lang="en-US" altLang="ja-JP" sz="1800" dirty="0" smtClean="0"/>
              <a:t/>
            </a:r>
            <a:br>
              <a:rPr lang="en-US" altLang="ja-JP" sz="1800" dirty="0" smtClean="0"/>
            </a:br>
            <a:r>
              <a:rPr lang="en-US" altLang="ja-JP" sz="1800" dirty="0" smtClean="0"/>
              <a:t>       </a:t>
            </a:r>
            <a:r>
              <a:rPr lang="en-US" altLang="ja-JP" sz="1800" i="1" dirty="0" smtClean="0">
                <a:ea typeface="ＭＳ 明朝" pitchFamily="17" charset="-128"/>
              </a:rPr>
              <a:t>S</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dirty="0" smtClean="0">
                <a:ea typeface="ＭＳ 明朝" pitchFamily="17" charset="-128"/>
              </a:rPr>
              <a:t> </a:t>
            </a:r>
            <a:r>
              <a:rPr lang="ja-JP" altLang="ja-JP" sz="1800" dirty="0" smtClean="0">
                <a:ea typeface="ＭＳ 明朝" pitchFamily="17" charset="-128"/>
              </a:rPr>
              <a:t>）</a:t>
            </a:r>
            <a:r>
              <a:rPr lang="en-US" altLang="ja-JP" sz="1800" i="1" dirty="0" smtClean="0">
                <a:ea typeface="ＭＳ 明朝" pitchFamily="17" charset="-128"/>
              </a:rPr>
              <a:t>Y</a:t>
            </a:r>
            <a:r>
              <a:rPr lang="ja-JP" altLang="ja-JP" sz="1800" dirty="0" smtClean="0">
                <a:ea typeface="ＭＳ 明朝" pitchFamily="17" charset="-128"/>
              </a:rPr>
              <a:t>＋α（</a:t>
            </a:r>
            <a:r>
              <a:rPr lang="en-US" altLang="ja-JP" sz="1800" i="1" dirty="0" smtClean="0">
                <a:ea typeface="ＭＳ 明朝" pitchFamily="17" charset="-128"/>
              </a:rPr>
              <a:t>Y</a:t>
            </a:r>
            <a:r>
              <a:rPr lang="ja-JP" altLang="ja-JP" sz="1800" dirty="0" smtClean="0">
                <a:ea typeface="ＭＳ 明朝" pitchFamily="17" charset="-128"/>
              </a:rPr>
              <a:t>－</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ja-JP" altLang="ja-JP" sz="1800" dirty="0" smtClean="0">
                <a:ea typeface="ＭＳ 明朝" pitchFamily="17" charset="-128"/>
              </a:rPr>
              <a:t>）　　</a:t>
            </a:r>
            <a:r>
              <a:rPr lang="en-US" altLang="ja-JP" sz="1800" i="1" dirty="0" smtClean="0">
                <a:ea typeface="ＭＳ 明朝" pitchFamily="17" charset="-128"/>
              </a:rPr>
              <a:t>C</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dirty="0" smtClean="0">
                <a:ea typeface="ＭＳ 明朝" pitchFamily="17" charset="-128"/>
              </a:rPr>
              <a:t> </a:t>
            </a:r>
            <a:r>
              <a:rPr lang="en-US" altLang="ja-JP" sz="1800" i="1" dirty="0" smtClean="0">
                <a:ea typeface="ＭＳ 明朝" pitchFamily="17" charset="-128"/>
              </a:rPr>
              <a:t>Y</a:t>
            </a:r>
            <a:r>
              <a:rPr lang="ja-JP" altLang="ja-JP" sz="1800" dirty="0" smtClean="0">
                <a:ea typeface="ＭＳ 明朝" pitchFamily="17" charset="-128"/>
              </a:rPr>
              <a:t>－α（</a:t>
            </a:r>
            <a:r>
              <a:rPr lang="en-US" altLang="ja-JP" sz="1800" i="1" dirty="0" smtClean="0">
                <a:ea typeface="ＭＳ 明朝" pitchFamily="17" charset="-128"/>
              </a:rPr>
              <a:t>Y</a:t>
            </a:r>
            <a:r>
              <a:rPr lang="ja-JP" altLang="ja-JP" sz="1800" dirty="0" smtClean="0">
                <a:ea typeface="ＭＳ 明朝" pitchFamily="17" charset="-128"/>
              </a:rPr>
              <a:t>－</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ja-JP" altLang="ja-JP" sz="1800" dirty="0" smtClean="0">
                <a:ea typeface="ＭＳ 明朝" pitchFamily="17" charset="-128"/>
              </a:rPr>
              <a:t>） </a:t>
            </a:r>
            <a:r>
              <a:rPr lang="en-US" altLang="ja-JP" sz="1800" dirty="0" smtClean="0"/>
              <a:t/>
            </a:r>
            <a:br>
              <a:rPr lang="en-US" altLang="ja-JP" sz="1800" dirty="0" smtClean="0"/>
            </a:br>
            <a:r>
              <a:rPr lang="en-US" altLang="ja-JP" sz="1800" dirty="0" smtClean="0"/>
              <a:t>When consumption Y is larger than </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en-US" altLang="ja-JP" sz="1800" dirty="0" smtClean="0"/>
              <a:t>, consumption is suppressed,</a:t>
            </a:r>
          </a:p>
          <a:p>
            <a:pPr>
              <a:buNone/>
            </a:pPr>
            <a:r>
              <a:rPr lang="en-US" altLang="ja-JP" sz="1800" dirty="0" smtClean="0"/>
              <a:t>    and when Y is smaller than </a:t>
            </a:r>
            <a:r>
              <a:rPr lang="en-US" altLang="ja-JP" sz="1800" i="1" dirty="0" err="1" smtClean="0">
                <a:ea typeface="ＭＳ 明朝" pitchFamily="17" charset="-128"/>
              </a:rPr>
              <a:t>Y</a:t>
            </a:r>
            <a:r>
              <a:rPr lang="en-US" altLang="ja-JP" sz="1800" baseline="-25000" dirty="0" err="1" smtClean="0">
                <a:ea typeface="ＭＳ 明朝" pitchFamily="17" charset="-128"/>
              </a:rPr>
              <a:t>max</a:t>
            </a:r>
            <a:r>
              <a:rPr lang="en-US" altLang="ja-JP" sz="1800" dirty="0" smtClean="0"/>
              <a:t>, savings are withdrawn and consumption is increased</a:t>
            </a:r>
            <a:r>
              <a:rPr lang="en-US" altLang="ja-JP" sz="1800" dirty="0" smtClean="0"/>
              <a:t>.</a:t>
            </a:r>
          </a:p>
          <a:p>
            <a:pPr>
              <a:buNone/>
            </a:pPr>
            <a:endParaRPr lang="en-US" altLang="ja-JP" sz="1800" dirty="0" smtClean="0"/>
          </a:p>
          <a:p>
            <a:r>
              <a:rPr lang="ja-JP" altLang="ja-JP" sz="1800" b="1" dirty="0" smtClean="0"/>
              <a:t>相対所得仮説</a:t>
            </a:r>
            <a:r>
              <a:rPr lang="ja-JP" altLang="ja-JP" sz="1800" dirty="0" smtClean="0"/>
              <a:t>（</a:t>
            </a:r>
            <a:r>
              <a:rPr lang="en-US" altLang="ja-JP" sz="1800" dirty="0" smtClean="0"/>
              <a:t>relative income hypothesis</a:t>
            </a:r>
            <a:r>
              <a:rPr lang="ja-JP" altLang="ja-JP" sz="1800" dirty="0" smtClean="0"/>
              <a:t>）＝消費が所得の絶対水準だけでなく相対所得にも依存して決まるという考え方</a:t>
            </a:r>
          </a:p>
          <a:p>
            <a:r>
              <a:rPr lang="ja-JP" altLang="ja-JP" sz="1800" b="1" dirty="0" smtClean="0"/>
              <a:t>モジリアーニ⇒</a:t>
            </a:r>
            <a:r>
              <a:rPr lang="ja-JP" altLang="ja-JP" sz="1800" dirty="0" smtClean="0"/>
              <a:t>消費者は過去に得た最高所得</a:t>
            </a:r>
            <a:r>
              <a:rPr lang="en-US" altLang="ja-JP" sz="1800" i="1" dirty="0" err="1" smtClean="0"/>
              <a:t>Y</a:t>
            </a:r>
            <a:r>
              <a:rPr lang="en-US" altLang="ja-JP" sz="1800" baseline="-25000" dirty="0" err="1" smtClean="0"/>
              <a:t>max</a:t>
            </a:r>
            <a:r>
              <a:rPr lang="ja-JP" altLang="ja-JP" sz="1800" dirty="0" smtClean="0"/>
              <a:t>の時の生活水準を維持したいと思うので、消費や貯蓄は絶対所得</a:t>
            </a:r>
            <a:r>
              <a:rPr lang="en-US" altLang="ja-JP" sz="1800" i="1" dirty="0" smtClean="0"/>
              <a:t>Y</a:t>
            </a:r>
            <a:r>
              <a:rPr lang="ja-JP" altLang="ja-JP" sz="1800" dirty="0" err="1" smtClean="0"/>
              <a:t>だけで</a:t>
            </a:r>
            <a:r>
              <a:rPr lang="ja-JP" altLang="ja-JP" sz="1800" dirty="0" smtClean="0"/>
              <a:t>なく過去の最高所得</a:t>
            </a:r>
            <a:r>
              <a:rPr lang="en-US" altLang="ja-JP" sz="1800" i="1" dirty="0" err="1" smtClean="0"/>
              <a:t>Y</a:t>
            </a:r>
            <a:r>
              <a:rPr lang="en-US" altLang="ja-JP" sz="1800" baseline="-25000" dirty="0" err="1" smtClean="0"/>
              <a:t>max</a:t>
            </a:r>
            <a:r>
              <a:rPr lang="ja-JP" altLang="ja-JP" sz="1800" dirty="0" err="1" smtClean="0"/>
              <a:t>にも</a:t>
            </a:r>
            <a:r>
              <a:rPr lang="ja-JP" altLang="ja-JP" sz="1800" dirty="0" smtClean="0"/>
              <a:t>依存</a:t>
            </a:r>
          </a:p>
          <a:p>
            <a:r>
              <a:rPr lang="ja-JP" altLang="ja-JP" sz="1800" dirty="0" smtClean="0"/>
              <a:t>　　</a:t>
            </a:r>
            <a:r>
              <a:rPr lang="en-US" altLang="ja-JP" sz="1800" i="1" dirty="0" smtClean="0"/>
              <a:t>S</a:t>
            </a:r>
            <a:r>
              <a:rPr lang="ja-JP" altLang="ja-JP" sz="1800" dirty="0" smtClean="0"/>
              <a:t>＝（</a:t>
            </a:r>
            <a:r>
              <a:rPr lang="en-US" altLang="ja-JP" sz="1800" dirty="0" smtClean="0"/>
              <a:t>1</a:t>
            </a:r>
            <a:r>
              <a:rPr lang="ja-JP" altLang="ja-JP" sz="1800" dirty="0" smtClean="0"/>
              <a:t>－</a:t>
            </a:r>
            <a:r>
              <a:rPr lang="en-US" altLang="ja-JP" sz="1800" i="1" dirty="0" smtClean="0"/>
              <a:t>c</a:t>
            </a:r>
            <a:r>
              <a:rPr lang="en-US" altLang="ja-JP" sz="1800" dirty="0" smtClean="0"/>
              <a:t> </a:t>
            </a:r>
            <a:r>
              <a:rPr lang="ja-JP" altLang="ja-JP" sz="1800" dirty="0" smtClean="0"/>
              <a:t>）</a:t>
            </a:r>
            <a:r>
              <a:rPr lang="en-US" altLang="ja-JP" sz="1800" i="1" dirty="0" smtClean="0"/>
              <a:t>Y</a:t>
            </a:r>
            <a:r>
              <a:rPr lang="ja-JP" altLang="ja-JP" sz="1800" dirty="0" smtClean="0"/>
              <a:t>＋α（</a:t>
            </a:r>
            <a:r>
              <a:rPr lang="en-US" altLang="ja-JP" sz="1800" i="1" dirty="0" smtClean="0"/>
              <a:t>Y</a:t>
            </a:r>
            <a:r>
              <a:rPr lang="ja-JP" altLang="ja-JP" sz="1800" dirty="0" smtClean="0"/>
              <a:t>－</a:t>
            </a:r>
            <a:r>
              <a:rPr lang="en-US" altLang="ja-JP" sz="1800" i="1" dirty="0" err="1" smtClean="0"/>
              <a:t>Y</a:t>
            </a:r>
            <a:r>
              <a:rPr lang="en-US" altLang="ja-JP" sz="1800" baseline="-25000" dirty="0" err="1" smtClean="0"/>
              <a:t>max</a:t>
            </a:r>
            <a:r>
              <a:rPr lang="ja-JP" altLang="ja-JP" sz="1800" dirty="0" smtClean="0"/>
              <a:t>）　　</a:t>
            </a:r>
            <a:r>
              <a:rPr lang="en-US" altLang="ja-JP" sz="1800" i="1" dirty="0" smtClean="0"/>
              <a:t>C</a:t>
            </a:r>
            <a:r>
              <a:rPr lang="ja-JP" altLang="ja-JP" sz="1800" dirty="0" smtClean="0"/>
              <a:t>＝</a:t>
            </a:r>
            <a:r>
              <a:rPr lang="en-US" altLang="ja-JP" sz="1800" i="1" dirty="0" smtClean="0"/>
              <a:t>c</a:t>
            </a:r>
            <a:r>
              <a:rPr lang="en-US" altLang="ja-JP" sz="1800" dirty="0" smtClean="0"/>
              <a:t> </a:t>
            </a:r>
            <a:r>
              <a:rPr lang="en-US" altLang="ja-JP" sz="1800" i="1" dirty="0" smtClean="0"/>
              <a:t>Y</a:t>
            </a:r>
            <a:r>
              <a:rPr lang="ja-JP" altLang="ja-JP" sz="1800" dirty="0" smtClean="0"/>
              <a:t>－α（</a:t>
            </a:r>
            <a:r>
              <a:rPr lang="en-US" altLang="ja-JP" sz="1800" i="1" dirty="0" smtClean="0"/>
              <a:t>Y</a:t>
            </a:r>
            <a:r>
              <a:rPr lang="ja-JP" altLang="ja-JP" sz="1800" dirty="0" smtClean="0"/>
              <a:t>－</a:t>
            </a:r>
            <a:r>
              <a:rPr lang="en-US" altLang="ja-JP" sz="1800" i="1" dirty="0" err="1" smtClean="0"/>
              <a:t>Y</a:t>
            </a:r>
            <a:r>
              <a:rPr lang="en-US" altLang="ja-JP" sz="1800" baseline="-25000" dirty="0" err="1" smtClean="0"/>
              <a:t>max</a:t>
            </a:r>
            <a:r>
              <a:rPr lang="ja-JP" altLang="ja-JP" sz="1800" dirty="0" smtClean="0"/>
              <a:t>）</a:t>
            </a:r>
          </a:p>
          <a:p>
            <a:r>
              <a:rPr lang="en-US" altLang="ja-JP" sz="1800" i="1" dirty="0" err="1" smtClean="0"/>
              <a:t>Y</a:t>
            </a:r>
            <a:r>
              <a:rPr lang="en-US" altLang="ja-JP" sz="1800" baseline="-25000" dirty="0" err="1" smtClean="0"/>
              <a:t>max</a:t>
            </a:r>
            <a:r>
              <a:rPr lang="ja-JP" altLang="ja-JP" sz="1800" dirty="0" smtClean="0"/>
              <a:t>より所得</a:t>
            </a:r>
            <a:r>
              <a:rPr lang="en-US" altLang="ja-JP" sz="1800" i="1" dirty="0" smtClean="0"/>
              <a:t>Y</a:t>
            </a:r>
            <a:r>
              <a:rPr lang="ja-JP" altLang="ja-JP" sz="1800" dirty="0" smtClean="0"/>
              <a:t>が多いときには消費を抑え、</a:t>
            </a:r>
            <a:r>
              <a:rPr lang="en-US" altLang="ja-JP" sz="1800" i="1" dirty="0" err="1" smtClean="0"/>
              <a:t>Y</a:t>
            </a:r>
            <a:r>
              <a:rPr lang="en-US" altLang="ja-JP" sz="1800" baseline="-25000" dirty="0" err="1" smtClean="0"/>
              <a:t>max</a:t>
            </a:r>
            <a:r>
              <a:rPr lang="ja-JP" altLang="ja-JP" sz="1800" dirty="0" smtClean="0"/>
              <a:t>より</a:t>
            </a:r>
            <a:r>
              <a:rPr lang="en-US" altLang="ja-JP" sz="1800" i="1" dirty="0" smtClean="0"/>
              <a:t>Y</a:t>
            </a:r>
            <a:r>
              <a:rPr lang="ja-JP" altLang="ja-JP" sz="1800" dirty="0" smtClean="0"/>
              <a:t>が小さいときには貯蓄を取り崩して消費を増やす。</a:t>
            </a:r>
            <a:endParaRPr lang="en-US" altLang="ja-JP" sz="1800" dirty="0" smtClean="0"/>
          </a:p>
          <a:p>
            <a:pPr>
              <a:buNone/>
            </a:pPr>
            <a:r>
              <a:rPr lang="en-US" altLang="ja-JP" sz="1800" dirty="0" smtClean="0"/>
              <a:t/>
            </a:r>
            <a:br>
              <a:rPr lang="en-US" altLang="ja-JP" sz="1800" dirty="0" smtClean="0"/>
            </a:br>
            <a:endParaRPr lang="ja-JP" altLang="en-US" sz="1800" dirty="0" smtClean="0">
              <a:latin typeface="+mj-lt"/>
              <a:ea typeface="ＭＳ 明朝" pitchFamily="17"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
            <a:ext cx="9144000" cy="548680"/>
          </a:xfrm>
        </p:spPr>
        <p:txBody>
          <a:bodyPr>
            <a:normAutofit fontScale="90000"/>
          </a:bodyPr>
          <a:lstStyle/>
          <a:p>
            <a:r>
              <a:rPr lang="ja-JP" altLang="en-US" sz="1800" b="1" dirty="0" smtClean="0"/>
              <a:t>７</a:t>
            </a:r>
            <a:r>
              <a:rPr lang="en-US" altLang="ja-JP" sz="1800" b="1" dirty="0" smtClean="0"/>
              <a:t>B</a:t>
            </a:r>
            <a:r>
              <a:rPr lang="ja-JP" altLang="ja-JP" sz="1800" b="1" dirty="0" err="1" smtClean="0"/>
              <a:t>．</a:t>
            </a:r>
            <a:r>
              <a:rPr lang="en-US" altLang="ja-JP" sz="1800" b="1" dirty="0" smtClean="0"/>
              <a:t>Consumption </a:t>
            </a:r>
            <a:r>
              <a:rPr lang="en-US" altLang="ja-JP" sz="1800" b="1" dirty="0" smtClean="0"/>
              <a:t>&amp; Savings and Relative Income: Relative Income </a:t>
            </a:r>
            <a:r>
              <a:rPr lang="en-US" altLang="ja-JP" sz="1800" b="1" dirty="0" smtClean="0"/>
              <a:t>Hypothesis</a:t>
            </a:r>
            <a:br>
              <a:rPr lang="en-US" altLang="ja-JP" sz="1800" b="1" dirty="0" smtClean="0"/>
            </a:br>
            <a:r>
              <a:rPr lang="ja-JP" altLang="ja-JP" sz="1800" b="1" dirty="0" smtClean="0"/>
              <a:t>消費・貯蓄と相対所得：相対所得仮説</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0243" name="Rectangle 3"/>
          <p:cNvSpPr>
            <a:spLocks noGrp="1" noChangeArrowheads="1"/>
          </p:cNvSpPr>
          <p:nvPr>
            <p:ph idx="1"/>
          </p:nvPr>
        </p:nvSpPr>
        <p:spPr>
          <a:xfrm>
            <a:off x="0" y="548680"/>
            <a:ext cx="9144000" cy="6309320"/>
          </a:xfrm>
        </p:spPr>
        <p:txBody>
          <a:bodyPr>
            <a:normAutofit/>
          </a:bodyPr>
          <a:lstStyle/>
          <a:p>
            <a:pPr>
              <a:buNone/>
            </a:pPr>
            <a:r>
              <a:rPr lang="en-US" altLang="ja-JP" sz="1800" dirty="0" smtClean="0"/>
              <a:t>Average </a:t>
            </a:r>
            <a:r>
              <a:rPr lang="en-US" altLang="ja-JP" sz="1800" dirty="0" smtClean="0"/>
              <a:t>propensity to save and average propensity to consume</a:t>
            </a:r>
            <a:br>
              <a:rPr lang="en-US" altLang="ja-JP" sz="1800" dirty="0" smtClean="0"/>
            </a:br>
            <a:r>
              <a:rPr lang="en-US" altLang="ja-JP" sz="1800" i="1" dirty="0" smtClean="0">
                <a:latin typeface="Times New Roman" pitchFamily="18" charset="0"/>
                <a:ea typeface="ＭＳ 明朝" pitchFamily="17" charset="-128"/>
                <a:cs typeface="Times New Roman" pitchFamily="18" charset="0"/>
              </a:rPr>
              <a:t> S</a:t>
            </a:r>
            <a:r>
              <a:rPr lang="en-US" altLang="ja-JP" sz="1800" dirty="0" smtClean="0">
                <a:latin typeface="Times New Roman" pitchFamily="18" charset="0"/>
                <a:ea typeface="ＭＳ 明朝" pitchFamily="17" charset="-128"/>
                <a:cs typeface="Times New Roman" pitchFamily="18" charset="0"/>
              </a:rPr>
              <a:t> </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dirty="0" smtClean="0">
                <a:latin typeface="Times New Roman" pitchFamily="18" charset="0"/>
                <a:ea typeface="ＭＳ 明朝" pitchFamily="17" charset="-128"/>
                <a:cs typeface="Times New Roman" pitchFamily="18" charset="0"/>
              </a:rPr>
              <a:t>1</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c</a:t>
            </a:r>
            <a:r>
              <a:rPr lang="en-US" altLang="ja-JP" sz="1800" dirty="0" smtClean="0">
                <a:latin typeface="Times New Roman" pitchFamily="18" charset="0"/>
                <a:ea typeface="ＭＳ 明朝" pitchFamily="17" charset="-128"/>
                <a:cs typeface="Times New Roman" pitchFamily="18" charset="0"/>
              </a:rPr>
              <a:t> </a:t>
            </a:r>
            <a:r>
              <a:rPr lang="ja-JP" altLang="ja-JP" sz="1800" dirty="0" smtClean="0">
                <a:latin typeface="Times New Roman" pitchFamily="18" charset="0"/>
                <a:ea typeface="ＭＳ 明朝" pitchFamily="17" charset="-128"/>
                <a:cs typeface="Times New Roman" pitchFamily="18" charset="0"/>
              </a:rPr>
              <a:t>）＋α（</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　　</a:t>
            </a:r>
            <a:r>
              <a:rPr lang="en-US" altLang="ja-JP" sz="1800" i="1" dirty="0" smtClean="0">
                <a:latin typeface="Times New Roman" pitchFamily="18" charset="0"/>
                <a:ea typeface="ＭＳ 明朝" pitchFamily="17" charset="-128"/>
                <a:cs typeface="Times New Roman" pitchFamily="18" charset="0"/>
              </a:rPr>
              <a:t>C</a:t>
            </a:r>
            <a:r>
              <a:rPr lang="en-US" altLang="ja-JP" sz="1800" dirty="0" smtClean="0">
                <a:latin typeface="Times New Roman" pitchFamily="18" charset="0"/>
                <a:ea typeface="ＭＳ 明朝" pitchFamily="17" charset="-128"/>
                <a:cs typeface="Times New Roman" pitchFamily="18" charset="0"/>
              </a:rPr>
              <a:t> </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c</a:t>
            </a:r>
            <a:r>
              <a:rPr lang="en-US" altLang="ja-JP" sz="1800" dirty="0" smtClean="0">
                <a:latin typeface="Times New Roman" pitchFamily="18" charset="0"/>
                <a:ea typeface="ＭＳ 明朝" pitchFamily="17" charset="-128"/>
                <a:cs typeface="Times New Roman" pitchFamily="18" charset="0"/>
              </a:rPr>
              <a:t> </a:t>
            </a:r>
            <a:r>
              <a:rPr lang="ja-JP" altLang="ja-JP" sz="1800" dirty="0" smtClean="0">
                <a:latin typeface="Times New Roman" pitchFamily="18" charset="0"/>
                <a:ea typeface="ＭＳ 明朝" pitchFamily="17" charset="-128"/>
                <a:cs typeface="Times New Roman" pitchFamily="18" charset="0"/>
              </a:rPr>
              <a:t>－α（</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 </a:t>
            </a:r>
            <a:r>
              <a:rPr lang="en-US" altLang="ja-JP" sz="1800" dirty="0" smtClean="0"/>
              <a:t/>
            </a:r>
            <a:br>
              <a:rPr lang="en-US" altLang="ja-JP" sz="1800" dirty="0" smtClean="0"/>
            </a:br>
            <a:r>
              <a:rPr lang="en-US" altLang="ja-JP" sz="1800" dirty="0" smtClean="0"/>
              <a:t>⇒ When the income Y is larger than </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en-US" altLang="ja-JP" sz="1800" dirty="0" smtClean="0"/>
              <a:t> during the economic recovery period, the average propensity to consume decreases, and when Y is smaller than </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en-US" altLang="ja-JP" sz="1800" dirty="0" smtClean="0"/>
              <a:t> during the recession phase, the average propensity to consume increases.</a:t>
            </a:r>
            <a:br>
              <a:rPr lang="en-US" altLang="ja-JP" sz="1800" dirty="0" smtClean="0"/>
            </a:br>
            <a:r>
              <a:rPr lang="en-US" altLang="ja-JP" sz="1800" dirty="0" smtClean="0"/>
              <a:t>When the highest income </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en-US" altLang="ja-JP" sz="1800" dirty="0" smtClean="0"/>
              <a:t> is maintained in a steady state for a long run, and </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err="1" smtClean="0">
                <a:latin typeface="Times New Roman" pitchFamily="18" charset="0"/>
                <a:ea typeface="ＭＳ 明朝" pitchFamily="17" charset="-128"/>
                <a:cs typeface="Times New Roman" pitchFamily="18" charset="0"/>
              </a:rPr>
              <a:t>Y</a:t>
            </a:r>
            <a:r>
              <a:rPr lang="en-US" altLang="ja-JP" sz="1800" baseline="-25000" dirty="0" err="1" smtClean="0">
                <a:latin typeface="Times New Roman" pitchFamily="18" charset="0"/>
                <a:ea typeface="ＭＳ 明朝" pitchFamily="17" charset="-128"/>
                <a:cs typeface="Times New Roman" pitchFamily="18" charset="0"/>
              </a:rPr>
              <a:t>max</a:t>
            </a:r>
            <a:r>
              <a:rPr lang="en-US" altLang="ja-JP" sz="1800" dirty="0" smtClean="0"/>
              <a:t>, S / Y = (1 - c), C / Y = c and both average propensities to save and consume unchanged. </a:t>
            </a:r>
          </a:p>
          <a:p>
            <a:pPr>
              <a:buNone/>
            </a:pPr>
            <a:r>
              <a:rPr lang="en-US" altLang="ja-JP" sz="1800" dirty="0" smtClean="0"/>
              <a:t>     </a:t>
            </a:r>
            <a:r>
              <a:rPr lang="en-US" altLang="ja-JP" sz="1800" b="1" dirty="0" smtClean="0"/>
              <a:t>Overtime relative income hypothesis</a:t>
            </a:r>
            <a:r>
              <a:rPr lang="en-US" altLang="ja-JP" sz="1800" dirty="0" smtClean="0"/>
              <a:t>, </a:t>
            </a:r>
            <a:r>
              <a:rPr lang="en-US" altLang="ja-JP" sz="1800" b="1" dirty="0" smtClean="0"/>
              <a:t>ratchet effect </a:t>
            </a:r>
            <a:r>
              <a:rPr lang="en-US" altLang="ja-JP" sz="1800" dirty="0" smtClean="0"/>
              <a:t>by </a:t>
            </a:r>
            <a:r>
              <a:rPr lang="en-US" altLang="ja-JP" sz="1800" dirty="0" err="1" smtClean="0"/>
              <a:t>Duesenberry</a:t>
            </a:r>
            <a:endParaRPr lang="en-US" altLang="ja-JP" sz="1800" dirty="0" smtClean="0"/>
          </a:p>
          <a:p>
            <a:r>
              <a:rPr lang="ja-JP" altLang="ja-JP" sz="1800" dirty="0" smtClean="0">
                <a:cs typeface="Times New Roman" pitchFamily="18" charset="0"/>
              </a:rPr>
              <a:t>平均貯蓄性向や平均消費性向</a:t>
            </a:r>
          </a:p>
          <a:p>
            <a:r>
              <a:rPr lang="en-US" altLang="ja-JP" sz="1800" i="1" dirty="0" smtClean="0">
                <a:cs typeface="Times New Roman" pitchFamily="18" charset="0"/>
              </a:rPr>
              <a:t> S</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dirty="0" smtClean="0">
                <a:cs typeface="Times New Roman" pitchFamily="18" charset="0"/>
              </a:rPr>
              <a:t>1</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）＋α（</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　　</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－α（</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a:t>
            </a:r>
            <a:r>
              <a:rPr lang="en-US" altLang="ja-JP" sz="1800" i="1" dirty="0" smtClean="0">
                <a:cs typeface="Times New Roman" pitchFamily="18" charset="0"/>
              </a:rPr>
              <a:t>Y</a:t>
            </a:r>
            <a:endParaRPr lang="ja-JP" altLang="ja-JP" sz="1800" dirty="0" smtClean="0">
              <a:cs typeface="Times New Roman" pitchFamily="18" charset="0"/>
            </a:endParaRPr>
          </a:p>
          <a:p>
            <a:r>
              <a:rPr lang="ja-JP" altLang="ja-JP" sz="1800" dirty="0" smtClean="0">
                <a:cs typeface="Times New Roman" pitchFamily="18" charset="0"/>
              </a:rPr>
              <a:t>⇒景気回復期に</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より所得</a:t>
            </a:r>
            <a:r>
              <a:rPr lang="en-US" altLang="ja-JP" sz="1800" i="1" dirty="0" smtClean="0">
                <a:cs typeface="Times New Roman" pitchFamily="18" charset="0"/>
              </a:rPr>
              <a:t>Y</a:t>
            </a:r>
            <a:r>
              <a:rPr lang="ja-JP" altLang="ja-JP" sz="1800" dirty="0" smtClean="0">
                <a:cs typeface="Times New Roman" pitchFamily="18" charset="0"/>
              </a:rPr>
              <a:t>が多いときには平均消費性向は下がり、景気後退期に</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より</a:t>
            </a:r>
            <a:r>
              <a:rPr lang="en-US" altLang="ja-JP" sz="1800" i="1" dirty="0" smtClean="0">
                <a:cs typeface="Times New Roman" pitchFamily="18" charset="0"/>
              </a:rPr>
              <a:t>Y</a:t>
            </a:r>
            <a:r>
              <a:rPr lang="ja-JP" altLang="ja-JP" sz="1800" dirty="0" smtClean="0">
                <a:cs typeface="Times New Roman" pitchFamily="18" charset="0"/>
              </a:rPr>
              <a:t>が小さいときには平均消費性向が上がる。</a:t>
            </a:r>
          </a:p>
          <a:p>
            <a:r>
              <a:rPr lang="ja-JP" altLang="ja-JP" sz="1800" dirty="0" smtClean="0">
                <a:cs typeface="Times New Roman" pitchFamily="18" charset="0"/>
              </a:rPr>
              <a:t>最高所得</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が、長期的にずっと維持されている定常状態にある場合には、</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err="1" smtClean="0">
                <a:cs typeface="Times New Roman" pitchFamily="18" charset="0"/>
              </a:rPr>
              <a:t>Y</a:t>
            </a:r>
            <a:r>
              <a:rPr lang="en-US" altLang="ja-JP" sz="1800" baseline="-25000" dirty="0" err="1" smtClean="0">
                <a:cs typeface="Times New Roman" pitchFamily="18" charset="0"/>
              </a:rPr>
              <a:t>max</a:t>
            </a:r>
            <a:r>
              <a:rPr lang="ja-JP" altLang="ja-JP" sz="1800" dirty="0" smtClean="0">
                <a:cs typeface="Times New Roman" pitchFamily="18" charset="0"/>
              </a:rPr>
              <a:t>であるから、</a:t>
            </a:r>
            <a:r>
              <a:rPr lang="en-US" altLang="ja-JP" sz="1800" i="1" dirty="0" smtClean="0">
                <a:cs typeface="Times New Roman" pitchFamily="18" charset="0"/>
              </a:rPr>
              <a:t>S</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dirty="0" smtClean="0">
                <a:cs typeface="Times New Roman" pitchFamily="18" charset="0"/>
              </a:rPr>
              <a:t>1</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となって平均貯蓄性向も平均消費性向も一定で、それぞれ限界貯蓄性向と限界消費性向に一致。</a:t>
            </a:r>
          </a:p>
          <a:p>
            <a:r>
              <a:rPr lang="ja-JP" altLang="ja-JP" sz="1800" b="1" dirty="0" smtClean="0">
                <a:cs typeface="Times New Roman" pitchFamily="18" charset="0"/>
              </a:rPr>
              <a:t>時間的な相対所得仮説、</a:t>
            </a:r>
            <a:r>
              <a:rPr lang="ja-JP" altLang="ja-JP" sz="1800" dirty="0" smtClean="0">
                <a:cs typeface="Times New Roman" pitchFamily="18" charset="0"/>
              </a:rPr>
              <a:t>デューゼンベリーの</a:t>
            </a:r>
            <a:r>
              <a:rPr lang="ja-JP" altLang="ja-JP" sz="1800" b="1" dirty="0" smtClean="0">
                <a:cs typeface="Times New Roman" pitchFamily="18" charset="0"/>
              </a:rPr>
              <a:t>歯止め効果</a:t>
            </a:r>
            <a:r>
              <a:rPr lang="ja-JP" altLang="ja-JP" sz="1800" dirty="0" smtClean="0">
                <a:cs typeface="Times New Roman" pitchFamily="18" charset="0"/>
              </a:rPr>
              <a:t>（</a:t>
            </a:r>
            <a:r>
              <a:rPr lang="en-US" altLang="ja-JP" sz="1800" dirty="0" smtClean="0">
                <a:cs typeface="Times New Roman" pitchFamily="18" charset="0"/>
              </a:rPr>
              <a:t>ratchet effect</a:t>
            </a:r>
            <a:r>
              <a:rPr lang="ja-JP" altLang="ja-JP" sz="1800" dirty="0" smtClean="0">
                <a:cs typeface="Times New Roman" pitchFamily="18" charset="0"/>
              </a:rPr>
              <a:t>）</a:t>
            </a:r>
            <a:endParaRPr lang="en-US" altLang="ja-JP" sz="1800" dirty="0" smtClean="0">
              <a:cs typeface="Times New Roman" pitchFamily="18" charset="0"/>
            </a:endParaRPr>
          </a:p>
          <a:p>
            <a:pPr>
              <a:buNone/>
            </a:pPr>
            <a:endParaRPr lang="ja-JP" altLang="en-US" sz="1800" dirty="0" smtClean="0">
              <a:latin typeface="+mj-lt"/>
              <a:ea typeface="ＭＳ 明朝" pitchFamily="17"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
            <a:ext cx="9144000" cy="620688"/>
          </a:xfrm>
        </p:spPr>
        <p:txBody>
          <a:bodyPr>
            <a:normAutofit fontScale="90000"/>
          </a:bodyPr>
          <a:lstStyle/>
          <a:p>
            <a:r>
              <a:rPr lang="ja-JP" altLang="en-US" sz="1800" b="1" dirty="0" smtClean="0"/>
              <a:t>７</a:t>
            </a:r>
            <a:r>
              <a:rPr lang="en-US" altLang="ja-JP" sz="1800" b="1" dirty="0" smtClean="0"/>
              <a:t>C</a:t>
            </a:r>
            <a:r>
              <a:rPr lang="ja-JP" altLang="ja-JP" sz="1800" b="1" dirty="0" err="1" smtClean="0"/>
              <a:t>．</a:t>
            </a:r>
            <a:r>
              <a:rPr lang="en-US" altLang="ja-JP" sz="1800" b="1" dirty="0" smtClean="0"/>
              <a:t>Consumption </a:t>
            </a:r>
            <a:r>
              <a:rPr lang="en-US" altLang="ja-JP" sz="1800" b="1" dirty="0" smtClean="0"/>
              <a:t>&amp; Savings and Relative Income: Relative Income </a:t>
            </a:r>
            <a:r>
              <a:rPr lang="en-US" altLang="ja-JP" sz="1800" b="1" dirty="0" smtClean="0"/>
              <a:t>Hypothesis</a:t>
            </a:r>
            <a:br>
              <a:rPr lang="en-US" altLang="ja-JP" sz="1800" b="1" dirty="0" smtClean="0"/>
            </a:br>
            <a:r>
              <a:rPr lang="ja-JP" altLang="ja-JP" sz="1800" b="1" dirty="0" smtClean="0"/>
              <a:t>消費・貯蓄と相対所得：相対所得仮説</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0243" name="Rectangle 3"/>
          <p:cNvSpPr>
            <a:spLocks noGrp="1" noChangeArrowheads="1"/>
          </p:cNvSpPr>
          <p:nvPr>
            <p:ph idx="1"/>
          </p:nvPr>
        </p:nvSpPr>
        <p:spPr>
          <a:xfrm>
            <a:off x="179512" y="764705"/>
            <a:ext cx="8659688" cy="5788496"/>
          </a:xfrm>
        </p:spPr>
        <p:txBody>
          <a:bodyPr/>
          <a:lstStyle/>
          <a:p>
            <a:pPr algn="just" eaLnBrk="1" hangingPunct="1">
              <a:buFontTx/>
              <a:buNone/>
            </a:pPr>
            <a:endParaRPr lang="en-US" altLang="ja-JP" sz="1800" dirty="0" smtClean="0">
              <a:ea typeface="ＭＳ 明朝" pitchFamily="17" charset="-128"/>
            </a:endParaRPr>
          </a:p>
          <a:p>
            <a:pPr algn="just" eaLnBrk="1" hangingPunct="1">
              <a:buFontTx/>
              <a:buNone/>
            </a:pPr>
            <a:endParaRPr lang="en-US" altLang="ja-JP" sz="1800" dirty="0" smtClean="0">
              <a:ea typeface="ＭＳ 明朝" pitchFamily="17" charset="-128"/>
            </a:endParaRPr>
          </a:p>
          <a:p>
            <a:pPr algn="just" eaLnBrk="1" hangingPunct="1">
              <a:buFontTx/>
              <a:buNone/>
            </a:pPr>
            <a:endParaRPr lang="en-US" altLang="ja-JP" sz="1800" dirty="0" smtClean="0">
              <a:ea typeface="ＭＳ 明朝" pitchFamily="17" charset="-128"/>
            </a:endParaRPr>
          </a:p>
        </p:txBody>
      </p:sp>
      <p:sp>
        <p:nvSpPr>
          <p:cNvPr id="7" name="正方形/長方形 6"/>
          <p:cNvSpPr/>
          <p:nvPr/>
        </p:nvSpPr>
        <p:spPr>
          <a:xfrm>
            <a:off x="107504" y="620688"/>
            <a:ext cx="8928992" cy="9017853"/>
          </a:xfrm>
          <a:prstGeom prst="rect">
            <a:avLst/>
          </a:prstGeom>
        </p:spPr>
        <p:txBody>
          <a:bodyPr wrap="square">
            <a:spAutoFit/>
          </a:bodyPr>
          <a:lstStyle/>
          <a:p>
            <a:r>
              <a:rPr lang="en-US" altLang="ja-JP" sz="2000" b="1" dirty="0" smtClean="0"/>
              <a:t>Spatial </a:t>
            </a:r>
            <a:r>
              <a:rPr lang="en-US" altLang="ja-JP" sz="2000" b="1" dirty="0" smtClean="0"/>
              <a:t>relative income hypothesis</a:t>
            </a:r>
            <a:r>
              <a:rPr lang="en-US" altLang="ja-JP" sz="2000" dirty="0" smtClean="0"/>
              <a:t>, </a:t>
            </a:r>
            <a:r>
              <a:rPr lang="en-US" altLang="ja-JP" sz="2000" dirty="0" err="1" smtClean="0"/>
              <a:t>Duesenberry</a:t>
            </a:r>
            <a:r>
              <a:rPr lang="en-US" altLang="ja-JP" sz="2000" dirty="0" smtClean="0"/>
              <a:t> = The </a:t>
            </a:r>
            <a:r>
              <a:rPr lang="en-US" altLang="ja-JP" sz="2000" i="1" dirty="0" err="1" smtClean="0">
                <a:ea typeface="ＭＳ 明朝" pitchFamily="17" charset="-128"/>
                <a:cs typeface="Times New Roman" pitchFamily="18" charset="0"/>
              </a:rPr>
              <a:t>i</a:t>
            </a:r>
            <a:r>
              <a:rPr lang="en-US" altLang="ja-JP" sz="2000" i="1" dirty="0" smtClean="0">
                <a:ea typeface="ＭＳ 明朝" pitchFamily="17" charset="-128"/>
                <a:cs typeface="Times New Roman" pitchFamily="18" charset="0"/>
              </a:rPr>
              <a:t> </a:t>
            </a:r>
            <a:r>
              <a:rPr lang="en-US" altLang="ja-JP" sz="2000" dirty="0" err="1" smtClean="0"/>
              <a:t>th</a:t>
            </a:r>
            <a:r>
              <a:rPr lang="en-US" altLang="ja-JP" sz="2000" dirty="0" smtClean="0"/>
              <a:t> consumer is affected not only by its absolute income </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en-US" altLang="ja-JP" sz="2000" dirty="0" smtClean="0"/>
              <a:t>, but also by the relative income </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that shows which income class belongs to.⇒ </a:t>
            </a:r>
            <a:r>
              <a:rPr lang="en-US" altLang="ja-JP" sz="2000" b="1" dirty="0" smtClean="0"/>
              <a:t>Demonstration effect </a:t>
            </a:r>
            <a:r>
              <a:rPr lang="en-US" altLang="ja-JP" sz="2000" dirty="0" smtClean="0"/>
              <a:t/>
            </a:r>
            <a:br>
              <a:rPr lang="en-US" altLang="ja-JP" sz="2000" dirty="0" smtClean="0"/>
            </a:br>
            <a:r>
              <a:rPr lang="en-US" altLang="ja-JP" sz="2000" dirty="0" smtClean="0"/>
              <a:t>     </a:t>
            </a:r>
            <a:r>
              <a:rPr lang="en-US" altLang="ja-JP" sz="2000" dirty="0" smtClean="0">
                <a:ea typeface="ＭＳ 明朝" pitchFamily="17" charset="-128"/>
                <a:cs typeface="Times New Roman" pitchFamily="18" charset="0"/>
              </a:rPr>
              <a:t> </a:t>
            </a:r>
            <a:r>
              <a:rPr lang="en-US" altLang="ja-JP" sz="2000" i="1" dirty="0" err="1" smtClean="0">
                <a:ea typeface="ＭＳ 明朝" pitchFamily="17" charset="-128"/>
                <a:cs typeface="Times New Roman" pitchFamily="18" charset="0"/>
              </a:rPr>
              <a:t>C</a:t>
            </a:r>
            <a:r>
              <a:rPr lang="en-US" altLang="ja-JP" sz="2000" i="1" baseline="-25000" dirty="0" err="1"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err="1" smtClean="0">
                <a:ea typeface="ＭＳ 明朝" pitchFamily="17" charset="-128"/>
                <a:cs typeface="Times New Roman" pitchFamily="18" charset="0"/>
              </a:rPr>
              <a:t>cY</a:t>
            </a:r>
            <a:r>
              <a:rPr lang="en-US" altLang="ja-JP" sz="2000" i="1" baseline="-25000" dirty="0" err="1"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＋β</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a:r>
            <a:br>
              <a:rPr lang="en-US" altLang="ja-JP" sz="2000" dirty="0" smtClean="0"/>
            </a:br>
            <a:r>
              <a:rPr lang="en-US" altLang="ja-JP" sz="2000" dirty="0" smtClean="0"/>
              <a:t>Average propensity to consume      </a:t>
            </a:r>
            <a:r>
              <a:rPr lang="en-US" altLang="ja-JP" sz="2000" i="1" dirty="0" err="1" smtClean="0">
                <a:ea typeface="ＭＳ 明朝" pitchFamily="17" charset="-128"/>
                <a:cs typeface="Times New Roman" pitchFamily="18" charset="0"/>
              </a:rPr>
              <a:t>C</a:t>
            </a:r>
            <a:r>
              <a:rPr lang="en-US" altLang="ja-JP" sz="2000" i="1" baseline="-25000" dirty="0" err="1"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smtClean="0">
                <a:ea typeface="ＭＳ 明朝" pitchFamily="17" charset="-128"/>
                <a:cs typeface="Times New Roman" pitchFamily="18" charset="0"/>
              </a:rPr>
              <a:t>c</a:t>
            </a:r>
            <a:r>
              <a:rPr lang="ja-JP" altLang="ja-JP" sz="2000" dirty="0" smtClean="0">
                <a:ea typeface="ＭＳ 明朝" pitchFamily="17" charset="-128"/>
                <a:cs typeface="Times New Roman" pitchFamily="18" charset="0"/>
              </a:rPr>
              <a:t>＋β</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 </a:t>
            </a:r>
            <a:r>
              <a:rPr lang="en-US" altLang="ja-JP" sz="2000" dirty="0" smtClean="0"/>
              <a:t/>
            </a:r>
            <a:br>
              <a:rPr lang="en-US" altLang="ja-JP" sz="2000" dirty="0" smtClean="0"/>
            </a:br>
            <a:r>
              <a:rPr lang="en-US" altLang="ja-JP" sz="2000" dirty="0" smtClean="0"/>
              <a:t>⇒ When incomes </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en-US" altLang="ja-JP" sz="2000" dirty="0" smtClean="0"/>
              <a:t> are more than relative income </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we refrain from consumption. When </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 </a:t>
            </a:r>
            <a:r>
              <a:rPr lang="en-US" altLang="ja-JP" sz="2000" dirty="0" smtClean="0"/>
              <a:t>is smaller than relative income </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we try to increase consumption. </a:t>
            </a:r>
            <a:br>
              <a:rPr lang="en-US" altLang="ja-JP" sz="2000" dirty="0" smtClean="0"/>
            </a:br>
            <a:r>
              <a:rPr lang="en-US" altLang="ja-JP" sz="2000" dirty="0" smtClean="0"/>
              <a:t>In the long run, the income </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en-US" altLang="ja-JP" sz="2000" dirty="0" smtClean="0"/>
              <a:t> of yourself also increases as the relative income </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of the income class to which you belong, so it becomes </a:t>
            </a:r>
            <a:r>
              <a:rPr lang="en-US" altLang="ja-JP" sz="2000" i="1" dirty="0" err="1" smtClean="0">
                <a:ea typeface="ＭＳ 明朝" pitchFamily="17" charset="-128"/>
                <a:cs typeface="Times New Roman" pitchFamily="18" charset="0"/>
              </a:rPr>
              <a:t>RY</a:t>
            </a:r>
            <a:r>
              <a:rPr lang="en-US" altLang="ja-JP" sz="2000" i="1" baseline="-25000" dirty="0" err="1" smtClean="0">
                <a:ea typeface="ＭＳ 明朝" pitchFamily="17" charset="-128"/>
                <a:cs typeface="Times New Roman" pitchFamily="18" charset="0"/>
              </a:rPr>
              <a:t>i</a:t>
            </a:r>
            <a:r>
              <a:rPr lang="en-US" altLang="ja-JP" sz="2000" dirty="0" smtClean="0"/>
              <a:t> = </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en-US" altLang="ja-JP" sz="2000" dirty="0" smtClean="0"/>
              <a:t>,</a:t>
            </a:r>
            <a:r>
              <a:rPr lang="ja-JP" altLang="en-US" sz="2000" dirty="0" smtClean="0"/>
              <a:t>　</a:t>
            </a:r>
            <a:r>
              <a:rPr lang="en-US" altLang="ja-JP" sz="2000" i="1" dirty="0" smtClean="0">
                <a:ea typeface="ＭＳ 明朝" pitchFamily="17" charset="-128"/>
                <a:cs typeface="Times New Roman" pitchFamily="18" charset="0"/>
              </a:rPr>
              <a:t> </a:t>
            </a:r>
            <a:r>
              <a:rPr lang="en-US" altLang="ja-JP" sz="2000" i="1" dirty="0" err="1" smtClean="0">
                <a:ea typeface="ＭＳ 明朝" pitchFamily="17" charset="-128"/>
                <a:cs typeface="Times New Roman" pitchFamily="18" charset="0"/>
              </a:rPr>
              <a:t>C</a:t>
            </a:r>
            <a:r>
              <a:rPr lang="en-US" altLang="ja-JP" sz="2000" i="1" baseline="-25000" dirty="0" err="1"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smtClean="0">
                <a:ea typeface="ＭＳ 明朝" pitchFamily="17" charset="-128"/>
                <a:cs typeface="Times New Roman" pitchFamily="18" charset="0"/>
              </a:rPr>
              <a:t>Y</a:t>
            </a:r>
            <a:r>
              <a:rPr lang="en-US" altLang="ja-JP" sz="2000" i="1" baseline="-25000" dirty="0" smtClean="0">
                <a:ea typeface="ＭＳ 明朝" pitchFamily="17" charset="-128"/>
                <a:cs typeface="Times New Roman" pitchFamily="18" charset="0"/>
              </a:rPr>
              <a:t>i</a:t>
            </a:r>
            <a:r>
              <a:rPr lang="ja-JP" altLang="ja-JP" sz="2000" dirty="0" smtClean="0">
                <a:ea typeface="ＭＳ 明朝" pitchFamily="17" charset="-128"/>
                <a:cs typeface="Times New Roman" pitchFamily="18" charset="0"/>
              </a:rPr>
              <a:t>＝</a:t>
            </a:r>
            <a:r>
              <a:rPr lang="en-US" altLang="ja-JP" sz="2000" i="1" dirty="0" smtClean="0">
                <a:ea typeface="ＭＳ 明朝" pitchFamily="17" charset="-128"/>
                <a:cs typeface="Times New Roman" pitchFamily="18" charset="0"/>
              </a:rPr>
              <a:t>c</a:t>
            </a:r>
            <a:r>
              <a:rPr lang="ja-JP" altLang="ja-JP" sz="2000" dirty="0" smtClean="0">
                <a:ea typeface="ＭＳ 明朝" pitchFamily="17" charset="-128"/>
                <a:cs typeface="Times New Roman" pitchFamily="18" charset="0"/>
              </a:rPr>
              <a:t>＋β </a:t>
            </a:r>
            <a:endParaRPr lang="en-US" altLang="ja-JP" sz="2000" dirty="0" smtClean="0">
              <a:ea typeface="ＭＳ 明朝" pitchFamily="17" charset="-128"/>
              <a:cs typeface="Times New Roman" pitchFamily="18" charset="0"/>
            </a:endParaRPr>
          </a:p>
          <a:p>
            <a:r>
              <a:rPr lang="ja-JP" altLang="ja-JP" sz="1800" b="1" dirty="0" smtClean="0">
                <a:latin typeface="+mn-lt"/>
                <a:ea typeface="+mn-ea"/>
                <a:cs typeface="Times New Roman" pitchFamily="18" charset="0"/>
              </a:rPr>
              <a:t>空間的な相対所得仮説、デューゼンベリー＝</a:t>
            </a:r>
            <a:r>
              <a:rPr lang="en-US" altLang="ja-JP" sz="1800" i="1" dirty="0" err="1" smtClean="0">
                <a:latin typeface="+mn-lt"/>
                <a:ea typeface="+mn-ea"/>
                <a:cs typeface="Times New Roman" pitchFamily="18" charset="0"/>
              </a:rPr>
              <a:t>i</a:t>
            </a:r>
            <a:r>
              <a:rPr lang="ja-JP" altLang="ja-JP" sz="1800" dirty="0" smtClean="0">
                <a:latin typeface="+mn-lt"/>
                <a:ea typeface="+mn-ea"/>
                <a:cs typeface="Times New Roman" pitchFamily="18" charset="0"/>
              </a:rPr>
              <a:t>番目の消費者はその絶対所得</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err="1" smtClean="0">
                <a:latin typeface="+mn-lt"/>
                <a:ea typeface="+mn-ea"/>
                <a:cs typeface="Times New Roman" pitchFamily="18" charset="0"/>
              </a:rPr>
              <a:t>だけで</a:t>
            </a:r>
            <a:r>
              <a:rPr lang="ja-JP" altLang="ja-JP" sz="1800" dirty="0" smtClean="0">
                <a:latin typeface="+mn-lt"/>
                <a:ea typeface="+mn-ea"/>
                <a:cs typeface="Times New Roman" pitchFamily="18" charset="0"/>
              </a:rPr>
              <a:t>なく、どの所得階級に属するかを示す</a:t>
            </a:r>
            <a:r>
              <a:rPr lang="ja-JP" altLang="ja-JP" sz="1800" b="1" dirty="0" smtClean="0">
                <a:latin typeface="+mn-lt"/>
                <a:ea typeface="+mn-ea"/>
                <a:cs typeface="Times New Roman" pitchFamily="18" charset="0"/>
              </a:rPr>
              <a:t>相対所得</a:t>
            </a:r>
            <a:r>
              <a:rPr lang="ja-JP" altLang="ja-JP" sz="1800" dirty="0" smtClean="0">
                <a:latin typeface="+mn-lt"/>
                <a:ea typeface="+mn-ea"/>
                <a:cs typeface="Times New Roman" pitchFamily="18" charset="0"/>
              </a:rPr>
              <a:t>（</a:t>
            </a:r>
            <a:r>
              <a:rPr lang="en-US" altLang="ja-JP" sz="1800" dirty="0" smtClean="0">
                <a:latin typeface="+mn-lt"/>
                <a:ea typeface="+mn-ea"/>
                <a:cs typeface="Times New Roman" pitchFamily="18" charset="0"/>
              </a:rPr>
              <a:t>relative income</a:t>
            </a:r>
            <a:r>
              <a:rPr lang="ja-JP" altLang="ja-JP" sz="1800" dirty="0" smtClean="0">
                <a:latin typeface="+mn-lt"/>
                <a:ea typeface="+mn-ea"/>
                <a:cs typeface="Times New Roman" pitchFamily="18" charset="0"/>
              </a:rPr>
              <a:t>）</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err="1" smtClean="0">
                <a:latin typeface="+mn-lt"/>
                <a:ea typeface="+mn-ea"/>
                <a:cs typeface="Times New Roman" pitchFamily="18" charset="0"/>
              </a:rPr>
              <a:t>にも</a:t>
            </a:r>
            <a:r>
              <a:rPr lang="ja-JP" altLang="ja-JP" sz="1800" dirty="0" smtClean="0">
                <a:latin typeface="+mn-lt"/>
                <a:ea typeface="+mn-ea"/>
                <a:cs typeface="Times New Roman" pitchFamily="18" charset="0"/>
              </a:rPr>
              <a:t>影響を受ける⇒</a:t>
            </a:r>
            <a:r>
              <a:rPr lang="ja-JP" altLang="ja-JP" sz="1800" b="1" dirty="0" smtClean="0">
                <a:latin typeface="+mn-lt"/>
                <a:ea typeface="+mn-ea"/>
                <a:cs typeface="Times New Roman" pitchFamily="18" charset="0"/>
              </a:rPr>
              <a:t>デモンストレーション効果</a:t>
            </a:r>
            <a:r>
              <a:rPr lang="ja-JP" altLang="ja-JP" sz="1800" dirty="0" smtClean="0">
                <a:latin typeface="+mn-lt"/>
                <a:ea typeface="+mn-ea"/>
                <a:cs typeface="Times New Roman" pitchFamily="18" charset="0"/>
              </a:rPr>
              <a:t>（</a:t>
            </a:r>
            <a:r>
              <a:rPr lang="en-US" altLang="ja-JP" sz="1800" dirty="0" smtClean="0">
                <a:latin typeface="+mn-lt"/>
                <a:ea typeface="+mn-ea"/>
                <a:cs typeface="Times New Roman" pitchFamily="18" charset="0"/>
              </a:rPr>
              <a:t>demonstration effect</a:t>
            </a:r>
            <a:r>
              <a:rPr lang="ja-JP" altLang="ja-JP" sz="1800" dirty="0" smtClean="0">
                <a:latin typeface="+mn-lt"/>
                <a:ea typeface="+mn-ea"/>
                <a:cs typeface="Times New Roman" pitchFamily="18" charset="0"/>
              </a:rPr>
              <a:t>）</a:t>
            </a:r>
          </a:p>
          <a:p>
            <a:r>
              <a:rPr lang="en-US" altLang="ja-JP" sz="1800" dirty="0" smtClean="0">
                <a:latin typeface="+mn-lt"/>
                <a:ea typeface="+mn-ea"/>
                <a:cs typeface="Times New Roman" pitchFamily="18" charset="0"/>
              </a:rPr>
              <a:t>    </a:t>
            </a:r>
            <a:r>
              <a:rPr lang="en-US" altLang="ja-JP" sz="1800" i="1" dirty="0" err="1" smtClean="0">
                <a:latin typeface="+mn-lt"/>
                <a:ea typeface="+mn-ea"/>
                <a:cs typeface="Times New Roman" pitchFamily="18" charset="0"/>
              </a:rPr>
              <a:t>C</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err="1" smtClean="0">
                <a:latin typeface="+mn-lt"/>
                <a:ea typeface="+mn-ea"/>
                <a:cs typeface="Times New Roman" pitchFamily="18" charset="0"/>
              </a:rPr>
              <a:t>cY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＋β</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endParaRPr lang="ja-JP" altLang="ja-JP" sz="1800" dirty="0" smtClean="0">
              <a:latin typeface="+mn-lt"/>
              <a:ea typeface="+mn-ea"/>
              <a:cs typeface="Times New Roman" pitchFamily="18" charset="0"/>
            </a:endParaRPr>
          </a:p>
          <a:p>
            <a:r>
              <a:rPr lang="ja-JP" altLang="ja-JP" sz="1800" dirty="0" smtClean="0">
                <a:latin typeface="+mn-lt"/>
                <a:ea typeface="+mn-ea"/>
                <a:cs typeface="Times New Roman" pitchFamily="18" charset="0"/>
              </a:rPr>
              <a:t>　平均消費性向　　</a:t>
            </a:r>
            <a:r>
              <a:rPr lang="en-US" altLang="ja-JP" sz="1800" i="1" dirty="0" err="1" smtClean="0">
                <a:latin typeface="+mn-lt"/>
                <a:ea typeface="+mn-ea"/>
                <a:cs typeface="Times New Roman" pitchFamily="18" charset="0"/>
              </a:rPr>
              <a:t>C</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c</a:t>
            </a:r>
            <a:r>
              <a:rPr lang="ja-JP" altLang="ja-JP" sz="1800" dirty="0" smtClean="0">
                <a:latin typeface="+mn-lt"/>
                <a:ea typeface="+mn-ea"/>
                <a:cs typeface="Times New Roman" pitchFamily="18" charset="0"/>
              </a:rPr>
              <a:t>＋β</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endParaRPr lang="ja-JP" altLang="ja-JP" sz="1800" dirty="0" smtClean="0">
              <a:latin typeface="+mn-lt"/>
              <a:ea typeface="+mn-ea"/>
              <a:cs typeface="Times New Roman" pitchFamily="18" charset="0"/>
            </a:endParaRPr>
          </a:p>
          <a:p>
            <a:r>
              <a:rPr lang="ja-JP" altLang="ja-JP" sz="1800" dirty="0" smtClean="0">
                <a:latin typeface="+mn-lt"/>
                <a:ea typeface="+mn-ea"/>
                <a:cs typeface="Times New Roman" pitchFamily="18" charset="0"/>
              </a:rPr>
              <a:t>⇒相対所得</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よりも所得</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が多いときは消費を控え、相対所得</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よりも</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が少ないときは消費を増やそうとする</a:t>
            </a:r>
          </a:p>
          <a:p>
            <a:r>
              <a:rPr lang="ja-JP" altLang="ja-JP" sz="1800" dirty="0" smtClean="0">
                <a:latin typeface="+mn-lt"/>
                <a:ea typeface="+mn-ea"/>
                <a:cs typeface="Times New Roman" pitchFamily="18" charset="0"/>
              </a:rPr>
              <a:t>　長期的には自分の所得</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も自分が属する所得階級の相対所得</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も同じように増えるので、</a:t>
            </a:r>
            <a:r>
              <a:rPr lang="en-US" altLang="ja-JP" sz="1800" i="1" dirty="0" err="1" smtClean="0">
                <a:latin typeface="+mn-lt"/>
                <a:ea typeface="+mn-ea"/>
                <a:cs typeface="Times New Roman" pitchFamily="18" charset="0"/>
              </a:rPr>
              <a:t>RY</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となり、平均消費性向は、</a:t>
            </a:r>
            <a:r>
              <a:rPr lang="en-US" altLang="ja-JP" sz="1800" i="1" dirty="0" err="1" smtClean="0">
                <a:latin typeface="+mn-lt"/>
                <a:ea typeface="+mn-ea"/>
                <a:cs typeface="Times New Roman" pitchFamily="18" charset="0"/>
              </a:rPr>
              <a:t>C</a:t>
            </a:r>
            <a:r>
              <a:rPr lang="en-US" altLang="ja-JP" sz="1800" i="1" baseline="-25000" dirty="0" err="1"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Y</a:t>
            </a:r>
            <a:r>
              <a:rPr lang="en-US" altLang="ja-JP" sz="1800" i="1" baseline="-25000" dirty="0" smtClean="0">
                <a:latin typeface="+mn-lt"/>
                <a:ea typeface="+mn-ea"/>
                <a:cs typeface="Times New Roman" pitchFamily="18" charset="0"/>
              </a:rPr>
              <a:t>i</a:t>
            </a:r>
            <a:r>
              <a:rPr lang="ja-JP" altLang="ja-JP" sz="1800" dirty="0" smtClean="0">
                <a:latin typeface="+mn-lt"/>
                <a:ea typeface="+mn-ea"/>
                <a:cs typeface="Times New Roman" pitchFamily="18" charset="0"/>
              </a:rPr>
              <a:t>＝</a:t>
            </a:r>
            <a:r>
              <a:rPr lang="en-US" altLang="ja-JP" sz="1800" i="1" dirty="0" smtClean="0">
                <a:latin typeface="+mn-lt"/>
                <a:ea typeface="+mn-ea"/>
                <a:cs typeface="Times New Roman" pitchFamily="18" charset="0"/>
              </a:rPr>
              <a:t>c</a:t>
            </a:r>
            <a:r>
              <a:rPr lang="ja-JP" altLang="ja-JP" sz="1800" dirty="0" smtClean="0">
                <a:latin typeface="+mn-lt"/>
                <a:ea typeface="+mn-ea"/>
                <a:cs typeface="Times New Roman" pitchFamily="18" charset="0"/>
              </a:rPr>
              <a:t>＋β</a:t>
            </a:r>
            <a:r>
              <a:rPr lang="ja-JP" altLang="en-US" sz="1800" dirty="0" smtClean="0">
                <a:latin typeface="+mn-lt"/>
                <a:ea typeface="+mn-ea"/>
                <a:cs typeface="Times New Roman" pitchFamily="18" charset="0"/>
              </a:rPr>
              <a:t>　となる。</a:t>
            </a:r>
            <a:endParaRPr lang="en-US" altLang="ja-JP" sz="1800" dirty="0" smtClean="0">
              <a:latin typeface="+mn-lt"/>
              <a:ea typeface="+mn-ea"/>
              <a:cs typeface="Times New Roman" pitchFamily="18" charset="0"/>
            </a:endParaRPr>
          </a:p>
          <a:p>
            <a:r>
              <a:rPr lang="en-US" altLang="ja-JP" sz="2000" dirty="0" smtClean="0"/>
              <a:t/>
            </a:r>
            <a:br>
              <a:rPr lang="en-US" altLang="ja-JP" sz="2000" dirty="0" smtClean="0"/>
            </a:br>
            <a:endParaRPr lang="en-US" altLang="ja-JP" sz="2000" dirty="0" smtClean="0">
              <a:ea typeface="ＭＳ 明朝" pitchFamily="17" charset="-128"/>
              <a:cs typeface="Times New Roman" pitchFamily="18" charset="0"/>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en-US" altLang="ja-JP" sz="1800" dirty="0" smtClean="0">
              <a:latin typeface="+mj-lt"/>
              <a:ea typeface="ＭＳ 明朝" pitchFamily="17" charset="-128"/>
            </a:endParaRPr>
          </a:p>
          <a:p>
            <a:endParaRPr lang="ja-JP" altLang="ja-JP" sz="1800" dirty="0">
              <a:latin typeface="+mj-lt"/>
              <a:ea typeface="ＭＳ 明朝" pitchFamily="17"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7504" y="1"/>
            <a:ext cx="9036496" cy="548679"/>
          </a:xfrm>
        </p:spPr>
        <p:txBody>
          <a:bodyPr>
            <a:normAutofit fontScale="90000"/>
          </a:bodyPr>
          <a:lstStyle/>
          <a:p>
            <a:r>
              <a:rPr lang="ja-JP" altLang="ja-JP" sz="2000" b="1" dirty="0" smtClean="0"/>
              <a:t>８</a:t>
            </a:r>
            <a:r>
              <a:rPr lang="ja-JP" altLang="ja-JP" sz="2000" b="1" dirty="0" smtClean="0"/>
              <a:t>．</a:t>
            </a:r>
            <a:r>
              <a:rPr lang="en-US" altLang="ja-JP" sz="2000" b="1" dirty="0" smtClean="0"/>
              <a:t>Consumption</a:t>
            </a:r>
            <a:r>
              <a:rPr lang="ja-JP" altLang="en-US" sz="2000" b="1" dirty="0" smtClean="0"/>
              <a:t>＆</a:t>
            </a:r>
            <a:r>
              <a:rPr lang="en-US" altLang="ja-JP" sz="2000" b="1" dirty="0" smtClean="0"/>
              <a:t>Savings and Liquid Assets: Liquid Asset </a:t>
            </a:r>
            <a:r>
              <a:rPr lang="en-US" altLang="ja-JP" sz="2000" b="1" dirty="0" smtClean="0"/>
              <a:t>Hypothesis</a:t>
            </a:r>
            <a:br>
              <a:rPr lang="en-US" altLang="ja-JP" sz="2000" b="1" dirty="0" smtClean="0"/>
            </a:br>
            <a:r>
              <a:rPr lang="ja-JP" altLang="ja-JP" sz="2000" b="1" dirty="0" smtClean="0"/>
              <a:t>消費・貯蓄と流動資産：流動資産仮説</a:t>
            </a:r>
            <a:r>
              <a:rPr lang="ja-JP" altLang="en-US"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11267" name="Rectangle 3"/>
          <p:cNvSpPr>
            <a:spLocks noGrp="1" noChangeArrowheads="1"/>
          </p:cNvSpPr>
          <p:nvPr>
            <p:ph idx="1"/>
          </p:nvPr>
        </p:nvSpPr>
        <p:spPr>
          <a:xfrm>
            <a:off x="0" y="548680"/>
            <a:ext cx="9144000" cy="6309319"/>
          </a:xfrm>
        </p:spPr>
        <p:txBody>
          <a:bodyPr>
            <a:normAutofit lnSpcReduction="10000"/>
          </a:bodyPr>
          <a:lstStyle/>
          <a:p>
            <a:pPr>
              <a:buNone/>
            </a:pPr>
            <a:r>
              <a:rPr lang="en-US" altLang="ja-JP" sz="1800" b="1" dirty="0" smtClean="0"/>
              <a:t>Tobin's </a:t>
            </a:r>
            <a:r>
              <a:rPr lang="en-US" altLang="ja-JP" sz="1800" b="1" dirty="0" smtClean="0"/>
              <a:t>liquid asset hypothesis</a:t>
            </a:r>
            <a:r>
              <a:rPr lang="en-US" altLang="ja-JP" sz="1800" dirty="0" smtClean="0"/>
              <a:t/>
            </a:r>
            <a:br>
              <a:rPr lang="en-US" altLang="ja-JP" sz="1800" dirty="0" smtClean="0"/>
            </a:br>
            <a:r>
              <a:rPr lang="en-US" altLang="ja-JP" sz="1800" dirty="0" smtClean="0"/>
              <a:t>⇒ Liquid assets M such as cash, deposits, bonds, stocks, etc. are easy to convert to money, so they affect consumption. Consumption is a function of not only absolute income Y but also of liquid assets M.    </a:t>
            </a:r>
            <a:r>
              <a:rPr lang="en-US" altLang="ja-JP" sz="1800" b="1" i="1" dirty="0" smtClean="0">
                <a:latin typeface="Times New Roman" pitchFamily="18" charset="0"/>
                <a:ea typeface="ＭＳ 明朝" pitchFamily="17" charset="-128"/>
                <a:cs typeface="Times New Roman" pitchFamily="18" charset="0"/>
              </a:rPr>
              <a:t>C</a:t>
            </a:r>
            <a:r>
              <a:rPr lang="en-US" altLang="ja-JP" sz="1800" b="1" dirty="0" smtClean="0">
                <a:latin typeface="Times New Roman" pitchFamily="18" charset="0"/>
                <a:ea typeface="ＭＳ 明朝" pitchFamily="17" charset="-128"/>
                <a:cs typeface="Times New Roman" pitchFamily="18" charset="0"/>
              </a:rPr>
              <a:t> </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smtClean="0">
                <a:latin typeface="Times New Roman" pitchFamily="18" charset="0"/>
                <a:ea typeface="ＭＳ 明朝" pitchFamily="17" charset="-128"/>
                <a:cs typeface="Times New Roman" pitchFamily="18" charset="0"/>
              </a:rPr>
              <a:t>a</a:t>
            </a:r>
            <a:r>
              <a:rPr lang="ja-JP" altLang="ja-JP" sz="1800" b="1" dirty="0" smtClean="0">
                <a:latin typeface="Times New Roman" pitchFamily="18" charset="0"/>
                <a:ea typeface="ＭＳ 明朝" pitchFamily="17" charset="-128"/>
                <a:cs typeface="Times New Roman" pitchFamily="18" charset="0"/>
              </a:rPr>
              <a:t>＋</a:t>
            </a:r>
            <a:r>
              <a:rPr lang="en-US" altLang="ja-JP" sz="1800" b="1" i="1" dirty="0" err="1" smtClean="0">
                <a:latin typeface="Times New Roman" pitchFamily="18" charset="0"/>
                <a:ea typeface="ＭＳ 明朝" pitchFamily="17" charset="-128"/>
                <a:cs typeface="Times New Roman" pitchFamily="18" charset="0"/>
              </a:rPr>
              <a:t>cY</a:t>
            </a:r>
            <a:r>
              <a:rPr lang="ja-JP" altLang="ja-JP" sz="1800" b="1" dirty="0" smtClean="0">
                <a:latin typeface="Times New Roman" pitchFamily="18" charset="0"/>
                <a:ea typeface="ＭＳ 明朝" pitchFamily="17" charset="-128"/>
                <a:cs typeface="Times New Roman" pitchFamily="18" charset="0"/>
              </a:rPr>
              <a:t>＋γ</a:t>
            </a:r>
            <a:r>
              <a:rPr lang="en-US" altLang="ja-JP" sz="1800" b="1" i="1" dirty="0" smtClean="0">
                <a:latin typeface="Times New Roman" pitchFamily="18" charset="0"/>
                <a:ea typeface="ＭＳ 明朝" pitchFamily="17" charset="-128"/>
                <a:cs typeface="Times New Roman" pitchFamily="18" charset="0"/>
              </a:rPr>
              <a:t>M </a:t>
            </a:r>
            <a:endParaRPr lang="en-US" altLang="ja-JP" sz="1800" b="1" dirty="0" smtClean="0"/>
          </a:p>
          <a:p>
            <a:pPr>
              <a:buNone/>
            </a:pPr>
            <a:r>
              <a:rPr lang="en-US" altLang="ja-JP" sz="1800" dirty="0" smtClean="0"/>
              <a:t>Average propensity to consume </a:t>
            </a:r>
            <a:r>
              <a:rPr lang="en-US" altLang="ja-JP" sz="1800" i="1" dirty="0" smtClean="0">
                <a:latin typeface="Times New Roman" pitchFamily="18" charset="0"/>
                <a:ea typeface="ＭＳ 明朝" pitchFamily="17" charset="-128"/>
                <a:cs typeface="Times New Roman" pitchFamily="18" charset="0"/>
              </a:rPr>
              <a:t>C</a:t>
            </a:r>
            <a:r>
              <a:rPr lang="en-US" altLang="ja-JP" sz="1800" dirty="0" smtClean="0">
                <a:latin typeface="Times New Roman" pitchFamily="18" charset="0"/>
                <a:ea typeface="ＭＳ 明朝" pitchFamily="17" charset="-128"/>
                <a:cs typeface="Times New Roman" pitchFamily="18" charset="0"/>
              </a:rPr>
              <a:t> </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a</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c</a:t>
            </a:r>
            <a:r>
              <a:rPr lang="ja-JP" altLang="ja-JP" sz="1800" dirty="0" smtClean="0">
                <a:latin typeface="Times New Roman" pitchFamily="18" charset="0"/>
                <a:ea typeface="ＭＳ 明朝" pitchFamily="17" charset="-128"/>
                <a:cs typeface="Times New Roman" pitchFamily="18" charset="0"/>
              </a:rPr>
              <a:t>＋γ</a:t>
            </a:r>
            <a:r>
              <a:rPr lang="en-US" altLang="ja-JP" sz="1800" i="1" dirty="0" smtClean="0">
                <a:latin typeface="Times New Roman" pitchFamily="18" charset="0"/>
                <a:ea typeface="ＭＳ 明朝" pitchFamily="17" charset="-128"/>
                <a:cs typeface="Times New Roman" pitchFamily="18" charset="0"/>
              </a:rPr>
              <a:t>M</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Y </a:t>
            </a:r>
            <a:endParaRPr lang="en-US" altLang="ja-JP" sz="1800" dirty="0" smtClean="0"/>
          </a:p>
          <a:p>
            <a:pPr>
              <a:buNone/>
            </a:pPr>
            <a:r>
              <a:rPr lang="en-US" altLang="ja-JP" sz="1800" dirty="0" smtClean="0"/>
              <a:t>As income Y increases in the short run, both a / Y and M / Y go down, so the average propensity to consume also declines. </a:t>
            </a:r>
          </a:p>
          <a:p>
            <a:pPr>
              <a:buNone/>
            </a:pPr>
            <a:r>
              <a:rPr lang="en-US" altLang="ja-JP" sz="1800" dirty="0" smtClean="0"/>
              <a:t>As income Y decreases, both a / Y and M / Y go up, so the average propensity to consume increases.</a:t>
            </a:r>
          </a:p>
          <a:p>
            <a:pPr>
              <a:buNone/>
            </a:pPr>
            <a:r>
              <a:rPr lang="en-US" altLang="ja-JP" sz="1800" b="1" dirty="0" smtClean="0"/>
              <a:t>In the long run</a:t>
            </a:r>
            <a:r>
              <a:rPr lang="en-US" altLang="ja-JP" sz="1800" dirty="0" smtClean="0"/>
              <a:t>, as income Y increases, a / Y falls, but liquid assets M increase further, M / Y = Marshall's k rises, and offset each other and </a:t>
            </a:r>
            <a:r>
              <a:rPr lang="en-US" altLang="ja-JP" sz="1800" b="1" dirty="0" smtClean="0"/>
              <a:t>C / Y is constant</a:t>
            </a:r>
            <a:r>
              <a:rPr lang="en-US" altLang="ja-JP" sz="1800" dirty="0" smtClean="0"/>
              <a:t>.</a:t>
            </a:r>
          </a:p>
          <a:p>
            <a:pPr>
              <a:buNone/>
            </a:pPr>
            <a:r>
              <a:rPr lang="en-US" altLang="ja-JP" sz="1800" dirty="0" smtClean="0"/>
              <a:t>Divided by the price level P, the real consumption function </a:t>
            </a:r>
            <a:r>
              <a:rPr lang="en-US" altLang="ja-JP" sz="1800" i="1" dirty="0" smtClean="0">
                <a:latin typeface="Times New Roman" pitchFamily="18" charset="0"/>
                <a:ea typeface="ＭＳ 明朝" pitchFamily="17" charset="-128"/>
                <a:cs typeface="Times New Roman" pitchFamily="18" charset="0"/>
              </a:rPr>
              <a:t>C</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P</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a</a:t>
            </a:r>
            <a:r>
              <a:rPr lang="ja-JP" altLang="ja-JP" sz="1800" dirty="0" smtClean="0">
                <a:latin typeface="Times New Roman" pitchFamily="18" charset="0"/>
                <a:ea typeface="ＭＳ 明朝" pitchFamily="17" charset="-128"/>
                <a:cs typeface="Times New Roman" pitchFamily="18" charset="0"/>
              </a:rPr>
              <a:t>＋</a:t>
            </a:r>
            <a:r>
              <a:rPr lang="en-US" altLang="ja-JP" sz="1800" i="1" dirty="0" err="1" smtClean="0">
                <a:latin typeface="Times New Roman" pitchFamily="18" charset="0"/>
                <a:ea typeface="ＭＳ 明朝" pitchFamily="17" charset="-128"/>
                <a:cs typeface="Times New Roman" pitchFamily="18" charset="0"/>
              </a:rPr>
              <a:t>cY</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P</a:t>
            </a:r>
            <a:r>
              <a:rPr lang="ja-JP" altLang="ja-JP" sz="1800" dirty="0" smtClean="0">
                <a:latin typeface="Times New Roman" pitchFamily="18" charset="0"/>
                <a:ea typeface="ＭＳ 明朝" pitchFamily="17" charset="-128"/>
                <a:cs typeface="Times New Roman" pitchFamily="18" charset="0"/>
              </a:rPr>
              <a:t>＋γ</a:t>
            </a:r>
            <a:r>
              <a:rPr lang="en-US" altLang="ja-JP" sz="1800" i="1" dirty="0" smtClean="0">
                <a:latin typeface="Times New Roman" pitchFamily="18" charset="0"/>
                <a:ea typeface="ＭＳ 明朝" pitchFamily="17" charset="-128"/>
                <a:cs typeface="Times New Roman" pitchFamily="18" charset="0"/>
              </a:rPr>
              <a:t>M</a:t>
            </a:r>
            <a:r>
              <a:rPr lang="ja-JP" altLang="ja-JP" sz="1800" dirty="0" smtClean="0">
                <a:latin typeface="Times New Roman" pitchFamily="18" charset="0"/>
                <a:ea typeface="ＭＳ 明朝" pitchFamily="17" charset="-128"/>
                <a:cs typeface="Times New Roman" pitchFamily="18" charset="0"/>
              </a:rPr>
              <a:t>／</a:t>
            </a:r>
            <a:r>
              <a:rPr lang="en-US" altLang="ja-JP" sz="1800" i="1" dirty="0" smtClean="0">
                <a:latin typeface="Times New Roman" pitchFamily="18" charset="0"/>
                <a:ea typeface="ＭＳ 明朝" pitchFamily="17" charset="-128"/>
                <a:cs typeface="Times New Roman" pitchFamily="18" charset="0"/>
              </a:rPr>
              <a:t>P</a:t>
            </a:r>
            <a:endParaRPr lang="en-US" altLang="ja-JP" sz="1800" dirty="0" smtClean="0"/>
          </a:p>
          <a:p>
            <a:r>
              <a:rPr lang="ja-JP" altLang="ja-JP" sz="1800" b="1" dirty="0" smtClean="0">
                <a:cs typeface="Times New Roman" pitchFamily="18" charset="0"/>
              </a:rPr>
              <a:t>トービンの流動資産仮説</a:t>
            </a:r>
            <a:r>
              <a:rPr lang="ja-JP" altLang="ja-JP" sz="1800" dirty="0" smtClean="0">
                <a:cs typeface="Times New Roman" pitchFamily="18" charset="0"/>
              </a:rPr>
              <a:t>（</a:t>
            </a:r>
            <a:r>
              <a:rPr lang="en-US" altLang="ja-JP" sz="1800" dirty="0" smtClean="0">
                <a:cs typeface="Times New Roman" pitchFamily="18" charset="0"/>
              </a:rPr>
              <a:t>liquid asset hypothesis</a:t>
            </a:r>
            <a:r>
              <a:rPr lang="ja-JP" altLang="ja-JP" sz="1800" dirty="0" smtClean="0">
                <a:cs typeface="Times New Roman" pitchFamily="18" charset="0"/>
              </a:rPr>
              <a:t>）</a:t>
            </a:r>
          </a:p>
          <a:p>
            <a:r>
              <a:rPr lang="ja-JP" altLang="ja-JP" sz="1800" b="1" dirty="0" smtClean="0">
                <a:cs typeface="Times New Roman" pitchFamily="18" charset="0"/>
              </a:rPr>
              <a:t>⇒</a:t>
            </a:r>
            <a:r>
              <a:rPr lang="ja-JP" altLang="ja-JP" sz="1800" dirty="0" smtClean="0">
                <a:cs typeface="Times New Roman" pitchFamily="18" charset="0"/>
              </a:rPr>
              <a:t>現金、預金、債券、株式などの流動資産</a:t>
            </a:r>
            <a:r>
              <a:rPr lang="en-US" altLang="ja-JP" sz="1800" i="1" dirty="0" smtClean="0">
                <a:cs typeface="Times New Roman" pitchFamily="18" charset="0"/>
              </a:rPr>
              <a:t>M</a:t>
            </a:r>
            <a:r>
              <a:rPr lang="ja-JP" altLang="ja-JP" sz="1800" dirty="0" smtClean="0">
                <a:cs typeface="Times New Roman" pitchFamily="18" charset="0"/>
              </a:rPr>
              <a:t>は換金が容易なので消費に影響を与える。消費が絶対所得</a:t>
            </a:r>
            <a:r>
              <a:rPr lang="en-US" altLang="ja-JP" sz="1800" i="1" dirty="0" smtClean="0">
                <a:cs typeface="Times New Roman" pitchFamily="18" charset="0"/>
              </a:rPr>
              <a:t>Y</a:t>
            </a:r>
            <a:r>
              <a:rPr lang="ja-JP" altLang="ja-JP" sz="1800" dirty="0" err="1" smtClean="0">
                <a:cs typeface="Times New Roman" pitchFamily="18" charset="0"/>
              </a:rPr>
              <a:t>だけで</a:t>
            </a:r>
            <a:r>
              <a:rPr lang="ja-JP" altLang="ja-JP" sz="1800" dirty="0" smtClean="0">
                <a:cs typeface="Times New Roman" pitchFamily="18" charset="0"/>
              </a:rPr>
              <a:t>なく、流動資産</a:t>
            </a:r>
            <a:r>
              <a:rPr lang="en-US" altLang="ja-JP" sz="1800" i="1" dirty="0" smtClean="0">
                <a:cs typeface="Times New Roman" pitchFamily="18" charset="0"/>
              </a:rPr>
              <a:t>M</a:t>
            </a:r>
            <a:r>
              <a:rPr lang="ja-JP" altLang="ja-JP" sz="1800" dirty="0" smtClean="0">
                <a:cs typeface="Times New Roman" pitchFamily="18" charset="0"/>
              </a:rPr>
              <a:t>の関数。</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err="1" smtClean="0">
                <a:cs typeface="Times New Roman" pitchFamily="18" charset="0"/>
              </a:rPr>
              <a:t>cY</a:t>
            </a:r>
            <a:r>
              <a:rPr lang="ja-JP" altLang="ja-JP" sz="1800" dirty="0" smtClean="0">
                <a:cs typeface="Times New Roman" pitchFamily="18" charset="0"/>
              </a:rPr>
              <a:t>＋γ</a:t>
            </a:r>
            <a:r>
              <a:rPr lang="en-US" altLang="ja-JP" sz="1800" i="1" dirty="0" smtClean="0">
                <a:cs typeface="Times New Roman" pitchFamily="18" charset="0"/>
              </a:rPr>
              <a:t>M</a:t>
            </a:r>
            <a:endParaRPr lang="ja-JP" altLang="ja-JP" sz="1800" dirty="0" smtClean="0">
              <a:cs typeface="Times New Roman" pitchFamily="18" charset="0"/>
            </a:endParaRPr>
          </a:p>
          <a:p>
            <a:r>
              <a:rPr lang="ja-JP" altLang="ja-JP" sz="1800" dirty="0" smtClean="0">
                <a:cs typeface="Times New Roman" pitchFamily="18" charset="0"/>
              </a:rPr>
              <a:t>平均消費性向　　</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＋γ</a:t>
            </a:r>
            <a:r>
              <a:rPr lang="en-US" altLang="ja-JP" sz="1800" i="1" dirty="0" smtClean="0">
                <a:cs typeface="Times New Roman" pitchFamily="18" charset="0"/>
              </a:rPr>
              <a:t>M</a:t>
            </a:r>
            <a:r>
              <a:rPr lang="ja-JP" altLang="ja-JP" sz="1800" dirty="0" smtClean="0">
                <a:cs typeface="Times New Roman" pitchFamily="18" charset="0"/>
              </a:rPr>
              <a:t>／</a:t>
            </a:r>
            <a:r>
              <a:rPr lang="en-US" altLang="ja-JP" sz="1800" i="1" dirty="0" smtClean="0">
                <a:cs typeface="Times New Roman" pitchFamily="18" charset="0"/>
              </a:rPr>
              <a:t>Y</a:t>
            </a:r>
            <a:endParaRPr lang="ja-JP" altLang="ja-JP" sz="1800" dirty="0" smtClean="0">
              <a:cs typeface="Times New Roman" pitchFamily="18" charset="0"/>
            </a:endParaRPr>
          </a:p>
          <a:p>
            <a:r>
              <a:rPr lang="ja-JP" altLang="ja-JP" sz="1800" dirty="0" smtClean="0">
                <a:cs typeface="Times New Roman" pitchFamily="18" charset="0"/>
              </a:rPr>
              <a:t>短期的には所得</a:t>
            </a:r>
            <a:r>
              <a:rPr lang="en-US" altLang="ja-JP" sz="1800" i="1" dirty="0" smtClean="0">
                <a:cs typeface="Times New Roman" pitchFamily="18" charset="0"/>
              </a:rPr>
              <a:t>Y</a:t>
            </a:r>
            <a:r>
              <a:rPr lang="ja-JP" altLang="ja-JP" sz="1800" dirty="0" smtClean="0">
                <a:cs typeface="Times New Roman" pitchFamily="18" charset="0"/>
              </a:rPr>
              <a:t>が増えると、</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も</a:t>
            </a:r>
            <a:r>
              <a:rPr lang="en-US" altLang="ja-JP" sz="1800" i="1" dirty="0" smtClean="0">
                <a:cs typeface="Times New Roman" pitchFamily="18" charset="0"/>
              </a:rPr>
              <a:t>M</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も下がるので、平均消費性向も下がり、所得</a:t>
            </a:r>
            <a:r>
              <a:rPr lang="en-US" altLang="ja-JP" sz="1800" i="1" dirty="0" smtClean="0">
                <a:cs typeface="Times New Roman" pitchFamily="18" charset="0"/>
              </a:rPr>
              <a:t>Y</a:t>
            </a:r>
            <a:r>
              <a:rPr lang="ja-JP" altLang="ja-JP" sz="1800" dirty="0" smtClean="0">
                <a:cs typeface="Times New Roman" pitchFamily="18" charset="0"/>
              </a:rPr>
              <a:t>が減ると、</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も</a:t>
            </a:r>
            <a:r>
              <a:rPr lang="en-US" altLang="ja-JP" sz="1800" i="1" dirty="0" smtClean="0">
                <a:cs typeface="Times New Roman" pitchFamily="18" charset="0"/>
              </a:rPr>
              <a:t>M</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も上がるので、平均消費性向も上がる。</a:t>
            </a:r>
          </a:p>
          <a:p>
            <a:r>
              <a:rPr lang="ja-JP" altLang="ja-JP" sz="1800" dirty="0" smtClean="0">
                <a:cs typeface="Times New Roman" pitchFamily="18" charset="0"/>
              </a:rPr>
              <a:t>長期的には、所得</a:t>
            </a:r>
            <a:r>
              <a:rPr lang="en-US" altLang="ja-JP" sz="1800" i="1" dirty="0" smtClean="0">
                <a:cs typeface="Times New Roman" pitchFamily="18" charset="0"/>
              </a:rPr>
              <a:t>Y</a:t>
            </a:r>
            <a:r>
              <a:rPr lang="ja-JP" altLang="ja-JP" sz="1800" dirty="0" smtClean="0">
                <a:cs typeface="Times New Roman" pitchFamily="18" charset="0"/>
              </a:rPr>
              <a:t>が増えると、</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は下がるが、流動資産</a:t>
            </a:r>
            <a:r>
              <a:rPr lang="en-US" altLang="ja-JP" sz="1800" i="1" dirty="0" smtClean="0">
                <a:cs typeface="Times New Roman" pitchFamily="18" charset="0"/>
              </a:rPr>
              <a:t>M</a:t>
            </a:r>
            <a:r>
              <a:rPr lang="ja-JP" altLang="ja-JP" sz="1800" dirty="0" smtClean="0">
                <a:cs typeface="Times New Roman" pitchFamily="18" charset="0"/>
              </a:rPr>
              <a:t>がそれ以上に増えて</a:t>
            </a:r>
            <a:r>
              <a:rPr lang="en-US" altLang="ja-JP" sz="1800" i="1" dirty="0" smtClean="0">
                <a:cs typeface="Times New Roman" pitchFamily="18" charset="0"/>
              </a:rPr>
              <a:t>M</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＝マーシャルの</a:t>
            </a:r>
            <a:r>
              <a:rPr lang="ja-JP" altLang="ja-JP" sz="1800" i="1" dirty="0" err="1" smtClean="0">
                <a:cs typeface="Times New Roman" pitchFamily="18" charset="0"/>
              </a:rPr>
              <a:t>ｋ</a:t>
            </a:r>
            <a:r>
              <a:rPr lang="ja-JP" altLang="ja-JP" sz="1800" dirty="0" smtClean="0">
                <a:cs typeface="Times New Roman" pitchFamily="18" charset="0"/>
              </a:rPr>
              <a:t>は上昇し、相殺し合って</a:t>
            </a:r>
            <a:r>
              <a:rPr lang="en-US" altLang="ja-JP" sz="1800" i="1" dirty="0" smtClean="0">
                <a:cs typeface="Times New Roman" pitchFamily="18" charset="0"/>
              </a:rPr>
              <a:t>C</a:t>
            </a:r>
            <a:r>
              <a:rPr lang="en-US" altLang="ja-JP" sz="1800" dirty="0" smtClean="0">
                <a:cs typeface="Times New Roman" pitchFamily="18" charset="0"/>
              </a:rPr>
              <a:t> </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は一定。</a:t>
            </a:r>
          </a:p>
          <a:p>
            <a:r>
              <a:rPr lang="ja-JP" altLang="ja-JP" sz="1800" dirty="0" smtClean="0">
                <a:cs typeface="Times New Roman" pitchFamily="18" charset="0"/>
              </a:rPr>
              <a:t>物価水準</a:t>
            </a:r>
            <a:r>
              <a:rPr lang="en-US" altLang="ja-JP" sz="1800" i="1" dirty="0" smtClean="0">
                <a:cs typeface="Times New Roman" pitchFamily="18" charset="0"/>
              </a:rPr>
              <a:t>P</a:t>
            </a:r>
            <a:r>
              <a:rPr lang="ja-JP" altLang="ja-JP" sz="1800" dirty="0" smtClean="0">
                <a:cs typeface="Times New Roman" pitchFamily="18" charset="0"/>
              </a:rPr>
              <a:t>で割ると、実質値の消費関数　　</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i="1" dirty="0" smtClean="0">
                <a:cs typeface="Times New Roman" pitchFamily="18" charset="0"/>
              </a:rPr>
              <a:t>P</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i="1" dirty="0" err="1" smtClean="0">
                <a:cs typeface="Times New Roman" pitchFamily="18" charset="0"/>
              </a:rPr>
              <a:t>cY</a:t>
            </a:r>
            <a:r>
              <a:rPr lang="ja-JP" altLang="ja-JP" sz="1800" dirty="0" smtClean="0">
                <a:cs typeface="Times New Roman" pitchFamily="18" charset="0"/>
              </a:rPr>
              <a:t>／</a:t>
            </a:r>
            <a:r>
              <a:rPr lang="en-US" altLang="ja-JP" sz="1800" i="1" dirty="0" smtClean="0">
                <a:cs typeface="Times New Roman" pitchFamily="18" charset="0"/>
              </a:rPr>
              <a:t>P</a:t>
            </a:r>
            <a:r>
              <a:rPr lang="ja-JP" altLang="ja-JP" sz="1800" dirty="0" smtClean="0">
                <a:cs typeface="Times New Roman" pitchFamily="18" charset="0"/>
              </a:rPr>
              <a:t>＋γ</a:t>
            </a:r>
            <a:r>
              <a:rPr lang="en-US" altLang="ja-JP" sz="1800" i="1" dirty="0" smtClean="0">
                <a:cs typeface="Times New Roman" pitchFamily="18" charset="0"/>
              </a:rPr>
              <a:t>M</a:t>
            </a:r>
            <a:r>
              <a:rPr lang="ja-JP" altLang="ja-JP" sz="1800" dirty="0" smtClean="0">
                <a:cs typeface="Times New Roman" pitchFamily="18" charset="0"/>
              </a:rPr>
              <a:t>／</a:t>
            </a:r>
            <a:r>
              <a:rPr lang="en-US" altLang="ja-JP" sz="1800" i="1" dirty="0" smtClean="0">
                <a:cs typeface="Times New Roman" pitchFamily="18" charset="0"/>
              </a:rPr>
              <a:t>P</a:t>
            </a:r>
            <a:endParaRPr lang="ja-JP" altLang="ja-JP" sz="1800" dirty="0" smtClean="0">
              <a:cs typeface="Times New Roman" pitchFamily="18" charset="0"/>
            </a:endParaRPr>
          </a:p>
          <a:p>
            <a:pPr algn="just" eaLnBrk="1" hangingPunct="1">
              <a:buFontTx/>
              <a:buNone/>
            </a:pPr>
            <a:endParaRPr lang="en-US" altLang="ja-JP" sz="1800" dirty="0" smtClean="0">
              <a:ea typeface="ＭＳ 明朝" pitchFamily="17" charset="-128"/>
            </a:endParaRPr>
          </a:p>
          <a:p>
            <a:pPr algn="just" eaLnBrk="1" hangingPunct="1">
              <a:buFontTx/>
              <a:buNone/>
            </a:pPr>
            <a:endParaRPr lang="ja-JP" altLang="en-US" sz="1800" dirty="0" smtClean="0">
              <a:ea typeface="ＭＳ 明朝" pitchFamily="17"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
            <a:ext cx="8928992" cy="548679"/>
          </a:xfrm>
        </p:spPr>
        <p:txBody>
          <a:bodyPr>
            <a:normAutofit fontScale="90000"/>
          </a:bodyPr>
          <a:lstStyle/>
          <a:p>
            <a:r>
              <a:rPr lang="ja-JP" altLang="ja-JP" sz="2000" b="1" dirty="0" smtClean="0"/>
              <a:t>８</a:t>
            </a:r>
            <a:r>
              <a:rPr lang="en-US" altLang="ja-JP" sz="2000" b="1" dirty="0" smtClean="0"/>
              <a:t>B</a:t>
            </a:r>
            <a:r>
              <a:rPr lang="ja-JP" altLang="ja-JP" sz="2000" b="1" dirty="0" err="1" smtClean="0"/>
              <a:t>．</a:t>
            </a:r>
            <a:r>
              <a:rPr lang="en-US" altLang="ja-JP" sz="2000" b="1" dirty="0" smtClean="0"/>
              <a:t>Consumption</a:t>
            </a:r>
            <a:r>
              <a:rPr lang="ja-JP" altLang="en-US" sz="2000" b="1" dirty="0" smtClean="0"/>
              <a:t>＆</a:t>
            </a:r>
            <a:r>
              <a:rPr lang="en-US" altLang="ja-JP" sz="2000" b="1" dirty="0" smtClean="0"/>
              <a:t>Savings and Liquid Assets: Liquid Asset </a:t>
            </a:r>
            <a:r>
              <a:rPr lang="en-US" altLang="ja-JP" sz="2000" b="1" dirty="0" smtClean="0"/>
              <a:t>Hypothesis</a:t>
            </a:r>
            <a:br>
              <a:rPr lang="en-US" altLang="ja-JP" sz="2000" b="1" dirty="0" smtClean="0"/>
            </a:br>
            <a:r>
              <a:rPr lang="ja-JP" altLang="ja-JP" sz="2000" b="1" dirty="0" smtClean="0"/>
              <a:t>消費・貯蓄と流動資産：流動資産仮説</a:t>
            </a:r>
            <a:r>
              <a:rPr lang="ja-JP" altLang="en-US"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0" y="620688"/>
            <a:ext cx="9144000" cy="5932512"/>
          </a:xfrm>
        </p:spPr>
        <p:txBody>
          <a:bodyPr>
            <a:normAutofit fontScale="92500"/>
          </a:bodyPr>
          <a:lstStyle/>
          <a:p>
            <a:pPr>
              <a:buNone/>
            </a:pPr>
            <a:r>
              <a:rPr lang="en-US" altLang="ja-JP" sz="1800" dirty="0" smtClean="0"/>
              <a:t>When </a:t>
            </a:r>
            <a:r>
              <a:rPr lang="en-US" altLang="ja-JP" sz="1800" dirty="0" smtClean="0"/>
              <a:t>consumers can not sensitively nor accurately grasp the fluctuation of the price P and can not correctly incorporate it into consumer behavior, there is </a:t>
            </a:r>
            <a:r>
              <a:rPr lang="en-US" altLang="ja-JP" sz="1800" b="1" dirty="0" smtClean="0"/>
              <a:t>money illusion</a:t>
            </a:r>
            <a:endParaRPr lang="en-US" altLang="ja-JP" sz="1800" dirty="0" smtClean="0"/>
          </a:p>
          <a:p>
            <a:pPr>
              <a:buNone/>
            </a:pPr>
            <a:r>
              <a:rPr lang="en-US" altLang="ja-JP" sz="1800" b="1" dirty="0" smtClean="0"/>
              <a:t>Real cash balance effect, </a:t>
            </a:r>
            <a:r>
              <a:rPr lang="en-US" altLang="ja-JP" sz="1800" b="1" dirty="0" err="1" smtClean="0"/>
              <a:t>Pigovian</a:t>
            </a:r>
            <a:r>
              <a:rPr lang="en-US" altLang="ja-JP" sz="1800" b="1" dirty="0" smtClean="0"/>
              <a:t> effect</a:t>
            </a:r>
            <a:r>
              <a:rPr lang="en-US" altLang="ja-JP" sz="1800" dirty="0" smtClean="0"/>
              <a:t/>
            </a:r>
            <a:br>
              <a:rPr lang="en-US" altLang="ja-JP" sz="1800" dirty="0" smtClean="0"/>
            </a:br>
            <a:r>
              <a:rPr lang="en-US" altLang="ja-JP" sz="1800" dirty="0" smtClean="0"/>
              <a:t>= The real balance of liquid assets M / P changes due to a change in the price P, and it  can affect consumption etc. This effect is called </a:t>
            </a:r>
            <a:r>
              <a:rPr lang="en-US" altLang="ja-JP" sz="1800" b="1" dirty="0" smtClean="0"/>
              <a:t>real cash balance effect</a:t>
            </a:r>
            <a:r>
              <a:rPr lang="en-US" altLang="ja-JP" sz="1800" dirty="0" smtClean="0"/>
              <a:t>.</a:t>
            </a:r>
          </a:p>
          <a:p>
            <a:pPr>
              <a:buNone/>
            </a:pPr>
            <a:r>
              <a:rPr lang="en-US" altLang="ja-JP" sz="1800" dirty="0" smtClean="0"/>
              <a:t>At a time of recession, real income Y / P decreases and real consumption C / P decreases, but since M remains constant and P falls, then real balance of liquid assets M / P increases. Therefore the decrease in real consumption is partially offset.</a:t>
            </a:r>
          </a:p>
          <a:p>
            <a:pPr>
              <a:buNone/>
            </a:pPr>
            <a:r>
              <a:rPr lang="en-US" altLang="ja-JP" sz="1800" dirty="0" smtClean="0"/>
              <a:t>At a time of recovery, real income Y / P increases and real consumption C / P increases , but since M remains constant and P rises, then real balance of liquid assets M / P decreases. Therefore the increase in real consumption is partially offset.</a:t>
            </a:r>
          </a:p>
          <a:p>
            <a:r>
              <a:rPr lang="ja-JP" altLang="ja-JP" sz="1800" dirty="0" smtClean="0"/>
              <a:t>消費者が物価</a:t>
            </a:r>
            <a:r>
              <a:rPr lang="en-US" altLang="ja-JP" sz="1800" i="1" dirty="0" smtClean="0"/>
              <a:t>P</a:t>
            </a:r>
            <a:r>
              <a:rPr lang="ja-JP" altLang="ja-JP" sz="1800" dirty="0" smtClean="0"/>
              <a:t>の変動を敏感にしかも正確に把握できず、消費行動に正確に織り込むことができない場合は、</a:t>
            </a:r>
            <a:r>
              <a:rPr lang="ja-JP" altLang="ja-JP" sz="1800" b="1" dirty="0" smtClean="0"/>
              <a:t>貨幣錯覚</a:t>
            </a:r>
            <a:r>
              <a:rPr lang="ja-JP" altLang="ja-JP" sz="1800" dirty="0" smtClean="0"/>
              <a:t>（</a:t>
            </a:r>
            <a:r>
              <a:rPr lang="en-US" altLang="ja-JP" sz="1800" dirty="0" smtClean="0"/>
              <a:t>money illusion</a:t>
            </a:r>
            <a:r>
              <a:rPr lang="ja-JP" altLang="ja-JP" sz="1800" dirty="0" smtClean="0"/>
              <a:t>）がある</a:t>
            </a:r>
          </a:p>
          <a:p>
            <a:r>
              <a:rPr lang="ja-JP" altLang="ja-JP" sz="1800" b="1" dirty="0" smtClean="0"/>
              <a:t>実質現金残高効果</a:t>
            </a:r>
            <a:r>
              <a:rPr lang="ja-JP" altLang="ja-JP" sz="1800" dirty="0" smtClean="0"/>
              <a:t>（</a:t>
            </a:r>
            <a:r>
              <a:rPr lang="en-US" altLang="ja-JP" sz="1800" dirty="0" smtClean="0"/>
              <a:t>real cash balance effect</a:t>
            </a:r>
            <a:r>
              <a:rPr lang="ja-JP" altLang="ja-JP" sz="1800" dirty="0" smtClean="0"/>
              <a:t>）、</a:t>
            </a:r>
            <a:r>
              <a:rPr lang="ja-JP" altLang="ja-JP" sz="1800" b="1" dirty="0" smtClean="0"/>
              <a:t>ピグウ効果</a:t>
            </a:r>
            <a:r>
              <a:rPr lang="ja-JP" altLang="ja-JP" sz="1800" dirty="0" smtClean="0"/>
              <a:t>（</a:t>
            </a:r>
            <a:r>
              <a:rPr lang="en-US" altLang="ja-JP" sz="1800" dirty="0" err="1" smtClean="0"/>
              <a:t>Pigovian</a:t>
            </a:r>
            <a:r>
              <a:rPr lang="en-US" altLang="ja-JP" sz="1800" dirty="0" smtClean="0"/>
              <a:t> effect</a:t>
            </a:r>
            <a:r>
              <a:rPr lang="ja-JP" altLang="ja-JP" sz="1800" dirty="0" smtClean="0"/>
              <a:t>）</a:t>
            </a:r>
          </a:p>
          <a:p>
            <a:r>
              <a:rPr lang="ja-JP" altLang="ja-JP" sz="1800" dirty="0" smtClean="0"/>
              <a:t>＝物価</a:t>
            </a:r>
            <a:r>
              <a:rPr lang="en-US" altLang="ja-JP" sz="1800" i="1" dirty="0" smtClean="0"/>
              <a:t>P</a:t>
            </a:r>
            <a:r>
              <a:rPr lang="ja-JP" altLang="ja-JP" sz="1800" dirty="0" smtClean="0"/>
              <a:t>の変化によって実質流動資産残高</a:t>
            </a:r>
            <a:r>
              <a:rPr lang="en-US" altLang="ja-JP" sz="1800" i="1" dirty="0" smtClean="0"/>
              <a:t>M</a:t>
            </a:r>
            <a:r>
              <a:rPr lang="ja-JP" altLang="ja-JP" sz="1800" dirty="0" smtClean="0"/>
              <a:t>／</a:t>
            </a:r>
            <a:r>
              <a:rPr lang="en-US" altLang="ja-JP" sz="1800" i="1" dirty="0" smtClean="0"/>
              <a:t>P</a:t>
            </a:r>
            <a:r>
              <a:rPr lang="ja-JP" altLang="ja-JP" sz="1800" dirty="0" smtClean="0"/>
              <a:t>が変化し、それが消費などに影響を与える効果</a:t>
            </a:r>
          </a:p>
          <a:p>
            <a:r>
              <a:rPr lang="ja-JP" altLang="ja-JP" sz="1800" dirty="0" smtClean="0"/>
              <a:t>景気後退時には実質所得</a:t>
            </a:r>
            <a:r>
              <a:rPr lang="en-US" altLang="ja-JP" sz="1800" i="1" dirty="0" smtClean="0"/>
              <a:t>Y</a:t>
            </a:r>
            <a:r>
              <a:rPr lang="ja-JP" altLang="ja-JP" sz="1800" dirty="0" smtClean="0"/>
              <a:t>／</a:t>
            </a:r>
            <a:r>
              <a:rPr lang="en-US" altLang="ja-JP" sz="1800" i="1" dirty="0" smtClean="0"/>
              <a:t>P</a:t>
            </a:r>
            <a:r>
              <a:rPr lang="ja-JP" altLang="ja-JP" sz="1800" dirty="0" smtClean="0"/>
              <a:t>は減り、実質消費</a:t>
            </a:r>
            <a:r>
              <a:rPr lang="en-US" altLang="ja-JP" sz="1800" i="1" dirty="0" smtClean="0"/>
              <a:t>C</a:t>
            </a:r>
            <a:r>
              <a:rPr lang="en-US" altLang="ja-JP" sz="1800" dirty="0" smtClean="0"/>
              <a:t> </a:t>
            </a:r>
            <a:r>
              <a:rPr lang="ja-JP" altLang="ja-JP" sz="1800" dirty="0" smtClean="0"/>
              <a:t>／</a:t>
            </a:r>
            <a:r>
              <a:rPr lang="en-US" altLang="ja-JP" sz="1800" i="1" dirty="0" smtClean="0"/>
              <a:t>P</a:t>
            </a:r>
            <a:r>
              <a:rPr lang="ja-JP" altLang="ja-JP" sz="1800" dirty="0" smtClean="0"/>
              <a:t>も減るが、</a:t>
            </a:r>
            <a:r>
              <a:rPr lang="en-US" altLang="ja-JP" sz="1800" i="1" dirty="0" smtClean="0"/>
              <a:t>M</a:t>
            </a:r>
            <a:r>
              <a:rPr lang="ja-JP" altLang="ja-JP" sz="1800" dirty="0" smtClean="0"/>
              <a:t>はほぼ一定のまま</a:t>
            </a:r>
            <a:r>
              <a:rPr lang="en-US" altLang="ja-JP" sz="1800" i="1" dirty="0" smtClean="0"/>
              <a:t>P</a:t>
            </a:r>
            <a:r>
              <a:rPr lang="ja-JP" altLang="ja-JP" sz="1800" dirty="0" smtClean="0"/>
              <a:t>が下落するので実質流動資産残高</a:t>
            </a:r>
            <a:r>
              <a:rPr lang="en-US" altLang="ja-JP" sz="1800" i="1" dirty="0" smtClean="0"/>
              <a:t>M</a:t>
            </a:r>
            <a:r>
              <a:rPr lang="ja-JP" altLang="ja-JP" sz="1800" dirty="0" smtClean="0"/>
              <a:t>／</a:t>
            </a:r>
            <a:r>
              <a:rPr lang="en-US" altLang="ja-JP" sz="1800" i="1" dirty="0" smtClean="0"/>
              <a:t>P</a:t>
            </a:r>
            <a:r>
              <a:rPr lang="ja-JP" altLang="ja-JP" sz="1800" dirty="0" smtClean="0"/>
              <a:t>は増える。すると実質消費の減少は一部相殺される。</a:t>
            </a:r>
          </a:p>
          <a:p>
            <a:r>
              <a:rPr lang="ja-JP" altLang="ja-JP" sz="1800" dirty="0" smtClean="0"/>
              <a:t>景気回復時には実質所得</a:t>
            </a:r>
            <a:r>
              <a:rPr lang="en-US" altLang="ja-JP" sz="1800" i="1" dirty="0" smtClean="0"/>
              <a:t>Y</a:t>
            </a:r>
            <a:r>
              <a:rPr lang="ja-JP" altLang="ja-JP" sz="1800" dirty="0" smtClean="0"/>
              <a:t>／</a:t>
            </a:r>
            <a:r>
              <a:rPr lang="en-US" altLang="ja-JP" sz="1800" i="1" dirty="0" smtClean="0"/>
              <a:t>P</a:t>
            </a:r>
            <a:r>
              <a:rPr lang="ja-JP" altLang="ja-JP" sz="1800" dirty="0" smtClean="0"/>
              <a:t>は増え、実質消費</a:t>
            </a:r>
            <a:r>
              <a:rPr lang="en-US" altLang="ja-JP" sz="1800" i="1" dirty="0" smtClean="0"/>
              <a:t>C</a:t>
            </a:r>
            <a:r>
              <a:rPr lang="en-US" altLang="ja-JP" sz="1800" dirty="0" smtClean="0"/>
              <a:t> </a:t>
            </a:r>
            <a:r>
              <a:rPr lang="ja-JP" altLang="ja-JP" sz="1800" dirty="0" smtClean="0"/>
              <a:t>／</a:t>
            </a:r>
            <a:r>
              <a:rPr lang="en-US" altLang="ja-JP" sz="1800" i="1" dirty="0" smtClean="0"/>
              <a:t>P</a:t>
            </a:r>
            <a:r>
              <a:rPr lang="ja-JP" altLang="ja-JP" sz="1800" dirty="0" smtClean="0"/>
              <a:t>も増えるが、</a:t>
            </a:r>
            <a:r>
              <a:rPr lang="en-US" altLang="ja-JP" sz="1800" i="1" dirty="0" smtClean="0"/>
              <a:t>M</a:t>
            </a:r>
            <a:r>
              <a:rPr lang="ja-JP" altLang="ja-JP" sz="1800" dirty="0" smtClean="0"/>
              <a:t>はほぼ一定のまま</a:t>
            </a:r>
            <a:r>
              <a:rPr lang="en-US" altLang="ja-JP" sz="1800" i="1" dirty="0" smtClean="0"/>
              <a:t>P</a:t>
            </a:r>
            <a:r>
              <a:rPr lang="ja-JP" altLang="ja-JP" sz="1800" dirty="0" smtClean="0"/>
              <a:t>が上昇するので実質流動資産残高</a:t>
            </a:r>
            <a:r>
              <a:rPr lang="en-US" altLang="ja-JP" sz="1800" i="1" dirty="0" smtClean="0"/>
              <a:t>M</a:t>
            </a:r>
            <a:r>
              <a:rPr lang="ja-JP" altLang="ja-JP" sz="1800" dirty="0" smtClean="0"/>
              <a:t>／</a:t>
            </a:r>
            <a:r>
              <a:rPr lang="en-US" altLang="ja-JP" sz="1800" i="1" dirty="0" smtClean="0"/>
              <a:t>P</a:t>
            </a:r>
            <a:r>
              <a:rPr lang="ja-JP" altLang="ja-JP" sz="1800" dirty="0" smtClean="0"/>
              <a:t>は減る。すると実質消費の増加は一部相殺される。</a:t>
            </a:r>
            <a:endParaRPr lang="en-US" altLang="ja-JP" sz="1800" dirty="0" smtClean="0"/>
          </a:p>
          <a:p>
            <a:pPr>
              <a:buNone/>
            </a:pPr>
            <a:endParaRPr lang="ja-JP" altLang="ja-JP" sz="1800" dirty="0">
              <a:ea typeface="ＭＳ 明朝" pitchFamily="17"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2938" y="428625"/>
            <a:ext cx="7772400" cy="642938"/>
          </a:xfrm>
        </p:spPr>
        <p:txBody>
          <a:bodyPr/>
          <a:lstStyle/>
          <a:p>
            <a:pPr eaLnBrk="1" hangingPunct="1"/>
            <a:r>
              <a:rPr lang="ja-JP" altLang="en-US" sz="3000" dirty="0" smtClean="0">
                <a:solidFill>
                  <a:schemeClr val="tx1"/>
                </a:solidFill>
                <a:latin typeface="ＭＳ 明朝" pitchFamily="17" charset="-128"/>
                <a:ea typeface="ＭＳ ゴシック" pitchFamily="49" charset="-128"/>
              </a:rPr>
              <a:t>　</a:t>
            </a:r>
          </a:p>
        </p:txBody>
      </p:sp>
      <p:sp>
        <p:nvSpPr>
          <p:cNvPr id="3075" name="Rectangle 3"/>
          <p:cNvSpPr>
            <a:spLocks noGrp="1" noChangeArrowheads="1"/>
          </p:cNvSpPr>
          <p:nvPr>
            <p:ph idx="1"/>
          </p:nvPr>
        </p:nvSpPr>
        <p:spPr>
          <a:xfrm>
            <a:off x="179512" y="116632"/>
            <a:ext cx="8735888" cy="6741368"/>
          </a:xfrm>
        </p:spPr>
        <p:txBody>
          <a:bodyPr>
            <a:normAutofit fontScale="92500" lnSpcReduction="20000"/>
          </a:bodyPr>
          <a:lstStyle/>
          <a:p>
            <a:pPr algn="just">
              <a:lnSpc>
                <a:spcPct val="90000"/>
              </a:lnSpc>
              <a:buNone/>
            </a:pPr>
            <a:r>
              <a:rPr lang="en-US" altLang="ja-JP" sz="1900" dirty="0" smtClean="0"/>
              <a:t>Among </a:t>
            </a:r>
            <a:r>
              <a:rPr lang="en-US" altLang="ja-JP" sz="1900" dirty="0" smtClean="0"/>
              <a:t>Gross Domestic Expenditure = Aggregate Demand, the proportion of </a:t>
            </a:r>
            <a:r>
              <a:rPr lang="en-US" altLang="ja-JP" sz="1900" b="1" dirty="0" smtClean="0"/>
              <a:t>consumption (private final consumption) is about 60%.</a:t>
            </a:r>
            <a:r>
              <a:rPr lang="en-US" altLang="ja-JP" sz="1900" dirty="0" smtClean="0"/>
              <a:t>  Center of  the economy.</a:t>
            </a:r>
          </a:p>
          <a:p>
            <a:pPr algn="just">
              <a:lnSpc>
                <a:spcPct val="90000"/>
              </a:lnSpc>
              <a:buNone/>
            </a:pPr>
            <a:r>
              <a:rPr lang="en-US" altLang="ja-JP" sz="1900" b="1" dirty="0" smtClean="0"/>
              <a:t>Consumption is the final goal of economic activity </a:t>
            </a:r>
            <a:r>
              <a:rPr lang="en-US" altLang="ja-JP" sz="1900" dirty="0" smtClean="0"/>
              <a:t>⇒ It is easy to understand the economy, when we start with analysis of consumption.</a:t>
            </a:r>
          </a:p>
          <a:p>
            <a:pPr algn="just">
              <a:lnSpc>
                <a:spcPct val="90000"/>
              </a:lnSpc>
              <a:buNone/>
            </a:pPr>
            <a:r>
              <a:rPr lang="en-US" altLang="ja-JP" sz="1900" b="1" dirty="0" smtClean="0"/>
              <a:t>Microeconomics</a:t>
            </a:r>
            <a:r>
              <a:rPr lang="en-US" altLang="ja-JP" sz="1900" dirty="0" smtClean="0"/>
              <a:t> = to analyze how individual consumers demand each consumer good with given individual prices.  </a:t>
            </a:r>
            <a:r>
              <a:rPr lang="ja-JP" altLang="en-US" sz="1900" dirty="0" smtClean="0"/>
              <a:t>⇒</a:t>
            </a:r>
            <a:r>
              <a:rPr lang="en-US" altLang="ja-JP" sz="1900" b="1" dirty="0" smtClean="0"/>
              <a:t>price analysis</a:t>
            </a:r>
          </a:p>
          <a:p>
            <a:pPr algn="just">
              <a:lnSpc>
                <a:spcPct val="90000"/>
              </a:lnSpc>
              <a:buNone/>
            </a:pPr>
            <a:r>
              <a:rPr lang="en-US" altLang="ja-JP" sz="1900" b="1" dirty="0" smtClean="0"/>
              <a:t>Macroeconomics</a:t>
            </a:r>
            <a:r>
              <a:rPr lang="en-US" altLang="ja-JP" sz="1900" dirty="0" smtClean="0"/>
              <a:t> = to analyze the economic activity of one country as a whole focusing on income as aggregates.  </a:t>
            </a:r>
            <a:r>
              <a:rPr lang="ja-JP" altLang="en-US" sz="1900" dirty="0" smtClean="0"/>
              <a:t>⇒</a:t>
            </a:r>
            <a:r>
              <a:rPr lang="en-US" altLang="ja-JP" sz="1900" dirty="0" smtClean="0"/>
              <a:t> </a:t>
            </a:r>
            <a:r>
              <a:rPr lang="en-US" altLang="ja-JP" sz="1900" b="1" dirty="0" smtClean="0"/>
              <a:t>income analysis</a:t>
            </a:r>
          </a:p>
          <a:p>
            <a:pPr algn="just">
              <a:lnSpc>
                <a:spcPct val="90000"/>
              </a:lnSpc>
              <a:buNone/>
            </a:pPr>
            <a:r>
              <a:rPr lang="en-US" altLang="ja-JP" sz="1900" b="1" dirty="0" smtClean="0"/>
              <a:t>Representative subject </a:t>
            </a:r>
            <a:r>
              <a:rPr lang="en-US" altLang="ja-JP" sz="1900" dirty="0" smtClean="0"/>
              <a:t>= microscopic rational consumers are aggregated in the macro economy, as if a single rational consumer acts on behalf of the whole consumers</a:t>
            </a:r>
          </a:p>
          <a:p>
            <a:pPr algn="just">
              <a:lnSpc>
                <a:spcPct val="90000"/>
              </a:lnSpc>
              <a:buNone/>
            </a:pPr>
            <a:r>
              <a:rPr lang="en-US" altLang="ja-JP" sz="1900" b="1" dirty="0" smtClean="0"/>
              <a:t>The fallacy of composition </a:t>
            </a:r>
            <a:r>
              <a:rPr lang="en-US" altLang="ja-JP" sz="1900" dirty="0" smtClean="0"/>
              <a:t>by Samuelson = the behavior of the entire consumers of the macro economy is not necessarily the same as the behavior of a micro-rational consumer</a:t>
            </a:r>
          </a:p>
          <a:p>
            <a:pPr algn="just">
              <a:lnSpc>
                <a:spcPct val="90000"/>
              </a:lnSpc>
              <a:buNone/>
            </a:pPr>
            <a:r>
              <a:rPr lang="ja-JP" altLang="en-US" sz="1900" dirty="0" smtClean="0"/>
              <a:t>⇒</a:t>
            </a:r>
            <a:r>
              <a:rPr lang="en-US" altLang="ja-JP" sz="1900" b="1" dirty="0" smtClean="0"/>
              <a:t>Microeconomic foundations of </a:t>
            </a:r>
            <a:r>
              <a:rPr lang="en-US" altLang="ja-JP" sz="1900" b="1" dirty="0" smtClean="0"/>
              <a:t>macroeconomics</a:t>
            </a:r>
          </a:p>
          <a:p>
            <a:r>
              <a:rPr lang="ja-JP" altLang="ja-JP" sz="2000" dirty="0" smtClean="0">
                <a:cs typeface="Times New Roman" pitchFamily="18" charset="0"/>
              </a:rPr>
              <a:t>国内総支出＝総需要の中で、</a:t>
            </a:r>
            <a:r>
              <a:rPr lang="ja-JP" altLang="ja-JP" sz="2000" b="1" dirty="0" smtClean="0">
                <a:cs typeface="Times New Roman" pitchFamily="18" charset="0"/>
              </a:rPr>
              <a:t>消費（民間最終消費）の割合約</a:t>
            </a:r>
            <a:r>
              <a:rPr lang="en-US" altLang="ja-JP" sz="2000" b="1" dirty="0" smtClean="0">
                <a:cs typeface="Times New Roman" pitchFamily="18" charset="0"/>
              </a:rPr>
              <a:t>6</a:t>
            </a:r>
            <a:r>
              <a:rPr lang="ja-JP" altLang="ja-JP" sz="2000" b="1" dirty="0" smtClean="0">
                <a:cs typeface="Times New Roman" pitchFamily="18" charset="0"/>
              </a:rPr>
              <a:t>割</a:t>
            </a:r>
            <a:r>
              <a:rPr lang="ja-JP" altLang="ja-JP" sz="2000" dirty="0" smtClean="0">
                <a:cs typeface="Times New Roman" pitchFamily="18" charset="0"/>
              </a:rPr>
              <a:t>、経済の中心</a:t>
            </a:r>
          </a:p>
          <a:p>
            <a:r>
              <a:rPr lang="ja-JP" altLang="ja-JP" sz="2000" b="1" dirty="0" smtClean="0">
                <a:cs typeface="Times New Roman" pitchFamily="18" charset="0"/>
              </a:rPr>
              <a:t>消費が経済活動の最終目的</a:t>
            </a:r>
            <a:r>
              <a:rPr lang="ja-JP" altLang="en-US" sz="2000" dirty="0" smtClean="0">
                <a:cs typeface="Times New Roman" pitchFamily="18" charset="0"/>
              </a:rPr>
              <a:t>だから</a:t>
            </a:r>
            <a:r>
              <a:rPr lang="ja-JP" altLang="ja-JP" sz="2000" dirty="0" smtClean="0">
                <a:cs typeface="Times New Roman" pitchFamily="18" charset="0"/>
              </a:rPr>
              <a:t>⇒消費の分析から始めることが理解しやすい。</a:t>
            </a:r>
          </a:p>
          <a:p>
            <a:r>
              <a:rPr lang="ja-JP" altLang="ja-JP" sz="2000" b="1" dirty="0" smtClean="0">
                <a:cs typeface="Times New Roman" pitchFamily="18" charset="0"/>
              </a:rPr>
              <a:t>ミクロ経済学</a:t>
            </a:r>
            <a:r>
              <a:rPr lang="ja-JP" altLang="ja-JP" sz="2000" dirty="0" smtClean="0">
                <a:cs typeface="Times New Roman" pitchFamily="18" charset="0"/>
              </a:rPr>
              <a:t>＝個々の消費者が個別の価格を所与として各消費財をどのように需要するかを分析、</a:t>
            </a:r>
            <a:r>
              <a:rPr lang="ja-JP" altLang="ja-JP" sz="2000" b="1" dirty="0" smtClean="0">
                <a:cs typeface="Times New Roman" pitchFamily="18" charset="0"/>
              </a:rPr>
              <a:t>価格分析</a:t>
            </a:r>
            <a:r>
              <a:rPr lang="ja-JP" altLang="ja-JP" sz="2000" dirty="0" smtClean="0">
                <a:cs typeface="Times New Roman" pitchFamily="18" charset="0"/>
              </a:rPr>
              <a:t>（</a:t>
            </a:r>
            <a:r>
              <a:rPr lang="en-US" altLang="ja-JP" sz="2000" dirty="0" smtClean="0">
                <a:cs typeface="Times New Roman" pitchFamily="18" charset="0"/>
              </a:rPr>
              <a:t>price analysis</a:t>
            </a:r>
            <a:r>
              <a:rPr lang="ja-JP" altLang="ja-JP" sz="2000" dirty="0" smtClean="0">
                <a:cs typeface="Times New Roman" pitchFamily="18" charset="0"/>
              </a:rPr>
              <a:t>）</a:t>
            </a:r>
          </a:p>
          <a:p>
            <a:r>
              <a:rPr lang="ja-JP" altLang="ja-JP" sz="2000" b="1" dirty="0" smtClean="0">
                <a:cs typeface="Times New Roman" pitchFamily="18" charset="0"/>
              </a:rPr>
              <a:t>マクロ経済学</a:t>
            </a:r>
            <a:r>
              <a:rPr lang="ja-JP" altLang="ja-JP" sz="2000" dirty="0" smtClean="0">
                <a:cs typeface="Times New Roman" pitchFamily="18" charset="0"/>
              </a:rPr>
              <a:t>＝一国全体の経済活動を</a:t>
            </a:r>
            <a:r>
              <a:rPr lang="ja-JP" altLang="ja-JP" sz="2000" b="1" dirty="0" smtClean="0">
                <a:cs typeface="Times New Roman" pitchFamily="18" charset="0"/>
              </a:rPr>
              <a:t>集計量</a:t>
            </a:r>
            <a:r>
              <a:rPr lang="ja-JP" altLang="ja-JP" sz="2000" dirty="0" smtClean="0">
                <a:cs typeface="Times New Roman" pitchFamily="18" charset="0"/>
              </a:rPr>
              <a:t>（</a:t>
            </a:r>
            <a:r>
              <a:rPr lang="en-US" altLang="ja-JP" sz="2000" dirty="0" smtClean="0">
                <a:cs typeface="Times New Roman" pitchFamily="18" charset="0"/>
              </a:rPr>
              <a:t>aggregates</a:t>
            </a:r>
            <a:r>
              <a:rPr lang="ja-JP" altLang="ja-JP" sz="2000" dirty="0" smtClean="0">
                <a:cs typeface="Times New Roman" pitchFamily="18" charset="0"/>
              </a:rPr>
              <a:t>）としての所得を中心に分析、</a:t>
            </a:r>
            <a:r>
              <a:rPr lang="ja-JP" altLang="ja-JP" sz="2000" b="1" dirty="0" smtClean="0">
                <a:cs typeface="Times New Roman" pitchFamily="18" charset="0"/>
              </a:rPr>
              <a:t>所得分析</a:t>
            </a:r>
            <a:r>
              <a:rPr lang="ja-JP" altLang="ja-JP" sz="2000" dirty="0" smtClean="0">
                <a:cs typeface="Times New Roman" pitchFamily="18" charset="0"/>
              </a:rPr>
              <a:t>（</a:t>
            </a:r>
            <a:r>
              <a:rPr lang="en-US" altLang="ja-JP" sz="2000" dirty="0" smtClean="0">
                <a:cs typeface="Times New Roman" pitchFamily="18" charset="0"/>
              </a:rPr>
              <a:t>income analysis</a:t>
            </a:r>
            <a:r>
              <a:rPr lang="ja-JP" altLang="ja-JP" sz="2000" dirty="0" smtClean="0">
                <a:cs typeface="Times New Roman" pitchFamily="18" charset="0"/>
              </a:rPr>
              <a:t>）</a:t>
            </a:r>
          </a:p>
          <a:p>
            <a:r>
              <a:rPr lang="ja-JP" altLang="ja-JP" sz="2000" b="1" dirty="0" smtClean="0">
                <a:cs typeface="Times New Roman" pitchFamily="18" charset="0"/>
              </a:rPr>
              <a:t>代表的主体</a:t>
            </a:r>
            <a:r>
              <a:rPr lang="ja-JP" altLang="ja-JP" sz="2000" dirty="0" smtClean="0">
                <a:cs typeface="Times New Roman" pitchFamily="18" charset="0"/>
              </a:rPr>
              <a:t>（</a:t>
            </a:r>
            <a:r>
              <a:rPr lang="en-US" altLang="ja-JP" sz="2000" dirty="0" smtClean="0">
                <a:cs typeface="Times New Roman" pitchFamily="18" charset="0"/>
              </a:rPr>
              <a:t>representative subject</a:t>
            </a:r>
            <a:r>
              <a:rPr lang="ja-JP" altLang="ja-JP" sz="2000" dirty="0" smtClean="0">
                <a:cs typeface="Times New Roman" pitchFamily="18" charset="0"/>
              </a:rPr>
              <a:t>）＝ミクロの合理的な消費者がそのままマクロで集計されて、あたかも</a:t>
            </a:r>
            <a:r>
              <a:rPr lang="en-US" altLang="ja-JP" sz="2000" dirty="0" smtClean="0">
                <a:cs typeface="Times New Roman" pitchFamily="18" charset="0"/>
              </a:rPr>
              <a:t>1</a:t>
            </a:r>
            <a:r>
              <a:rPr lang="ja-JP" altLang="ja-JP" sz="2000" dirty="0" smtClean="0">
                <a:cs typeface="Times New Roman" pitchFamily="18" charset="0"/>
              </a:rPr>
              <a:t>人の合理的消費者が全体を代表して行動する場合</a:t>
            </a:r>
          </a:p>
          <a:p>
            <a:r>
              <a:rPr lang="ja-JP" altLang="ja-JP" sz="2000" dirty="0" smtClean="0">
                <a:cs typeface="Times New Roman" pitchFamily="18" charset="0"/>
              </a:rPr>
              <a:t>サミュエルソンの</a:t>
            </a:r>
            <a:r>
              <a:rPr lang="ja-JP" altLang="ja-JP" sz="2000" b="1" dirty="0" smtClean="0">
                <a:cs typeface="Times New Roman" pitchFamily="18" charset="0"/>
              </a:rPr>
              <a:t>合成の誤謬</a:t>
            </a:r>
            <a:r>
              <a:rPr lang="ja-JP" altLang="ja-JP" sz="2000" dirty="0" smtClean="0">
                <a:cs typeface="Times New Roman" pitchFamily="18" charset="0"/>
              </a:rPr>
              <a:t>（</a:t>
            </a:r>
            <a:r>
              <a:rPr lang="en-US" altLang="ja-JP" sz="2000" dirty="0" smtClean="0">
                <a:cs typeface="Times New Roman" pitchFamily="18" charset="0"/>
              </a:rPr>
              <a:t>fallacy of composition</a:t>
            </a:r>
            <a:r>
              <a:rPr lang="ja-JP" altLang="ja-JP" sz="2000" dirty="0" smtClean="0">
                <a:cs typeface="Times New Roman" pitchFamily="18" charset="0"/>
              </a:rPr>
              <a:t>）＝マクロの消費者全体の行動はミクロの合理的な消費者の行動と必ずしも同一でない場合</a:t>
            </a:r>
          </a:p>
          <a:p>
            <a:r>
              <a:rPr lang="ja-JP" altLang="ja-JP" sz="2000" dirty="0" smtClean="0">
                <a:cs typeface="Times New Roman" pitchFamily="18" charset="0"/>
              </a:rPr>
              <a:t>⇒</a:t>
            </a:r>
            <a:r>
              <a:rPr lang="ja-JP" altLang="ja-JP" sz="2000" b="1" dirty="0" smtClean="0">
                <a:cs typeface="Times New Roman" pitchFamily="18" charset="0"/>
              </a:rPr>
              <a:t>マクロ経済学のミクロ的基礎付け</a:t>
            </a:r>
            <a:r>
              <a:rPr lang="ja-JP" altLang="ja-JP" sz="2000" dirty="0" smtClean="0">
                <a:cs typeface="Times New Roman" pitchFamily="18" charset="0"/>
              </a:rPr>
              <a:t>（</a:t>
            </a:r>
            <a:r>
              <a:rPr lang="en-US" altLang="ja-JP" sz="2000" dirty="0" smtClean="0">
                <a:cs typeface="Times New Roman" pitchFamily="18" charset="0"/>
              </a:rPr>
              <a:t>microeconomic foundations of macroeconomics</a:t>
            </a:r>
            <a:r>
              <a:rPr lang="ja-JP" altLang="ja-JP" sz="2000" dirty="0" smtClean="0">
                <a:cs typeface="Times New Roman" pitchFamily="18" charset="0"/>
              </a:rPr>
              <a:t>）</a:t>
            </a:r>
          </a:p>
          <a:p>
            <a:pPr algn="just">
              <a:lnSpc>
                <a:spcPct val="90000"/>
              </a:lnSpc>
              <a:buNone/>
            </a:pPr>
            <a:endParaRPr lang="en-US" altLang="ja-JP" sz="1900" b="1" dirty="0" smtClean="0"/>
          </a:p>
          <a:p>
            <a:pPr algn="just" eaLnBrk="1" hangingPunct="1">
              <a:lnSpc>
                <a:spcPct val="90000"/>
              </a:lnSpc>
              <a:buFontTx/>
              <a:buNone/>
            </a:pPr>
            <a:endParaRPr lang="ja-JP" altLang="en-US" sz="1800" dirty="0" smtClean="0">
              <a:ea typeface="ＭＳ 明朝" pitchFamily="17"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7504" y="1"/>
            <a:ext cx="9036496" cy="620687"/>
          </a:xfrm>
        </p:spPr>
        <p:txBody>
          <a:bodyPr>
            <a:normAutofit fontScale="90000"/>
          </a:bodyPr>
          <a:lstStyle/>
          <a:p>
            <a:r>
              <a:rPr lang="ja-JP" altLang="ja-JP" sz="1800" b="1" dirty="0" smtClean="0"/>
              <a:t>９</a:t>
            </a:r>
            <a:r>
              <a:rPr lang="ja-JP" altLang="ja-JP" sz="1800" b="1" dirty="0" smtClean="0"/>
              <a:t>．</a:t>
            </a:r>
            <a:r>
              <a:rPr lang="en-US" altLang="ja-JP" sz="1800" b="1" dirty="0" smtClean="0"/>
              <a:t>Consumption </a:t>
            </a:r>
            <a:r>
              <a:rPr lang="en-US" altLang="ja-JP" sz="1800" b="1" dirty="0" smtClean="0"/>
              <a:t>&amp; Savings and Permanent Income: Permanent Income </a:t>
            </a:r>
            <a:r>
              <a:rPr lang="en-US" altLang="ja-JP" sz="1800" b="1" dirty="0" smtClean="0"/>
              <a:t>Hypothesis</a:t>
            </a:r>
            <a:br>
              <a:rPr lang="en-US" altLang="ja-JP" sz="1800" b="1" dirty="0" smtClean="0"/>
            </a:br>
            <a:r>
              <a:rPr lang="ja-JP" altLang="ja-JP" sz="1800" b="1" dirty="0" smtClean="0"/>
              <a:t>消費・貯蓄と恒常所得</a:t>
            </a:r>
            <a:r>
              <a:rPr lang="en-US" altLang="ja-JP" sz="1800" b="1" dirty="0" smtClean="0"/>
              <a:t>:</a:t>
            </a:r>
            <a:r>
              <a:rPr lang="ja-JP" altLang="ja-JP" sz="1800" b="1" dirty="0" smtClean="0"/>
              <a:t>恒常所得仮説</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0" y="620688"/>
            <a:ext cx="9144000" cy="6237312"/>
          </a:xfrm>
        </p:spPr>
        <p:txBody>
          <a:bodyPr>
            <a:normAutofit fontScale="85000" lnSpcReduction="10000"/>
          </a:bodyPr>
          <a:lstStyle/>
          <a:p>
            <a:pPr>
              <a:buNone/>
            </a:pPr>
            <a:r>
              <a:rPr lang="en-US" altLang="ja-JP" sz="1900" b="1" dirty="0" smtClean="0"/>
              <a:t>Milton </a:t>
            </a:r>
            <a:r>
              <a:rPr lang="en-US" altLang="ja-JP" sz="1900" b="1" dirty="0" smtClean="0"/>
              <a:t>Friedman's permanent income hypothesis </a:t>
            </a:r>
          </a:p>
          <a:p>
            <a:pPr>
              <a:buNone/>
            </a:pPr>
            <a:r>
              <a:rPr lang="en-US" altLang="ja-JP" sz="1900" b="1" dirty="0" smtClean="0"/>
              <a:t>Permanent consumption CP </a:t>
            </a:r>
            <a:r>
              <a:rPr lang="en-US" altLang="ja-JP" sz="1900" dirty="0" smtClean="0"/>
              <a:t>= a planned part of consumption at every period such as electricity fee, food expenses, educational expenses etc. </a:t>
            </a:r>
          </a:p>
          <a:p>
            <a:pPr>
              <a:buNone/>
            </a:pPr>
            <a:r>
              <a:rPr lang="en-US" altLang="ja-JP" sz="1900" b="1" dirty="0" smtClean="0"/>
              <a:t>Transitory consumption CT </a:t>
            </a:r>
            <a:r>
              <a:rPr lang="en-US" altLang="ja-JP" sz="1900" dirty="0" smtClean="0"/>
              <a:t>= the other remaining part of consumption such as unexpected expense etc. </a:t>
            </a:r>
          </a:p>
          <a:p>
            <a:pPr>
              <a:buNone/>
            </a:pPr>
            <a:r>
              <a:rPr lang="en-US" altLang="ja-JP" sz="1900" b="1" dirty="0" smtClean="0"/>
              <a:t>Permanent income YP </a:t>
            </a:r>
            <a:r>
              <a:rPr lang="en-US" altLang="ja-JP" sz="1900" dirty="0" smtClean="0"/>
              <a:t>= income which is constantly gained at every period as salary</a:t>
            </a:r>
          </a:p>
          <a:p>
            <a:pPr>
              <a:buNone/>
            </a:pPr>
            <a:r>
              <a:rPr lang="en-US" altLang="ja-JP" sz="1900" b="1" dirty="0" smtClean="0"/>
              <a:t>Transitory income YT </a:t>
            </a:r>
            <a:r>
              <a:rPr lang="en-US" altLang="ja-JP" sz="1900" dirty="0" smtClean="0"/>
              <a:t>= the other temporary income such as lottery prize etc. </a:t>
            </a:r>
          </a:p>
          <a:p>
            <a:pPr>
              <a:buNone/>
            </a:pPr>
            <a:r>
              <a:rPr lang="en-US" altLang="ja-JP" sz="1900" dirty="0" smtClean="0"/>
              <a:t>The two-period model, total asset W is the sum of the initial asset </a:t>
            </a:r>
            <a:r>
              <a:rPr lang="en-US" altLang="ja-JP" sz="1900" i="1" dirty="0" smtClean="0">
                <a:ea typeface="ＭＳ 明朝" pitchFamily="17" charset="-128"/>
              </a:rPr>
              <a:t>A</a:t>
            </a:r>
            <a:r>
              <a:rPr lang="en-US" altLang="ja-JP" sz="1900" baseline="-25000" dirty="0" smtClean="0">
                <a:ea typeface="ＭＳ 明朝" pitchFamily="17" charset="-128"/>
              </a:rPr>
              <a:t>0</a:t>
            </a:r>
            <a:r>
              <a:rPr lang="en-US" altLang="ja-JP" sz="1900" dirty="0" smtClean="0"/>
              <a:t> at the beginning and the income </a:t>
            </a:r>
            <a:r>
              <a:rPr lang="en-US" altLang="ja-JP" sz="1900" i="1" dirty="0" smtClean="0">
                <a:ea typeface="ＭＳ 明朝" pitchFamily="17" charset="-128"/>
              </a:rPr>
              <a:t>Y</a:t>
            </a:r>
            <a:r>
              <a:rPr lang="en-US" altLang="ja-JP" sz="1900" baseline="-25000" dirty="0" smtClean="0">
                <a:ea typeface="ＭＳ 明朝" pitchFamily="17" charset="-128"/>
              </a:rPr>
              <a:t>0</a:t>
            </a:r>
            <a:r>
              <a:rPr lang="en-US" altLang="ja-JP" sz="1900" dirty="0" smtClean="0"/>
              <a:t> at the current period and the discounted present value </a:t>
            </a:r>
            <a:r>
              <a:rPr lang="en-US" altLang="ja-JP" sz="1900" i="1" dirty="0" smtClean="0">
                <a:ea typeface="ＭＳ 明朝" pitchFamily="17" charset="-128"/>
              </a:rPr>
              <a:t>Y</a:t>
            </a:r>
            <a:r>
              <a:rPr lang="en-US" altLang="ja-JP" sz="1900" baseline="-25000" dirty="0" smtClean="0">
                <a:ea typeface="ＭＳ 明朝" pitchFamily="17" charset="-128"/>
              </a:rPr>
              <a:t>1</a:t>
            </a:r>
            <a:r>
              <a:rPr lang="ja-JP" altLang="ja-JP" sz="1900" dirty="0" smtClean="0">
                <a:ea typeface="ＭＳ 明朝" pitchFamily="17" charset="-128"/>
              </a:rPr>
              <a:t>／</a:t>
            </a:r>
            <a:r>
              <a:rPr lang="en-US" altLang="ja-JP" sz="1900" dirty="0" smtClean="0">
                <a:ea typeface="ＭＳ 明朝" pitchFamily="17" charset="-128"/>
              </a:rPr>
              <a:t>(1</a:t>
            </a:r>
            <a:r>
              <a:rPr lang="ja-JP" altLang="ja-JP" sz="1900" dirty="0" smtClean="0">
                <a:ea typeface="ＭＳ 明朝" pitchFamily="17" charset="-128"/>
              </a:rPr>
              <a:t>＋</a:t>
            </a:r>
            <a:r>
              <a:rPr lang="en-US" altLang="ja-JP" sz="1900" i="1" dirty="0" err="1" smtClean="0">
                <a:ea typeface="ＭＳ 明朝" pitchFamily="17" charset="-128"/>
              </a:rPr>
              <a:t>i</a:t>
            </a:r>
            <a:r>
              <a:rPr lang="en-US" altLang="ja-JP" sz="1900" dirty="0" smtClean="0">
                <a:ea typeface="ＭＳ 明朝" pitchFamily="17" charset="-128"/>
              </a:rPr>
              <a:t> ) </a:t>
            </a:r>
            <a:r>
              <a:rPr lang="en-US" altLang="ja-JP" sz="1900" dirty="0" smtClean="0"/>
              <a:t>of the income </a:t>
            </a:r>
            <a:r>
              <a:rPr lang="en-US" altLang="ja-JP" sz="1900" i="1" dirty="0" smtClean="0">
                <a:ea typeface="ＭＳ 明朝" pitchFamily="17" charset="-128"/>
              </a:rPr>
              <a:t>Y</a:t>
            </a:r>
            <a:r>
              <a:rPr lang="en-US" altLang="ja-JP" sz="1900" baseline="-25000" dirty="0" smtClean="0">
                <a:ea typeface="ＭＳ 明朝" pitchFamily="17" charset="-128"/>
              </a:rPr>
              <a:t>1</a:t>
            </a:r>
            <a:r>
              <a:rPr lang="en-US" altLang="ja-JP" sz="1900" dirty="0" smtClean="0"/>
              <a:t> at the next period. </a:t>
            </a:r>
            <a:r>
              <a:rPr lang="en-US" altLang="ja-JP" sz="1900" i="1" dirty="0" smtClean="0">
                <a:ea typeface="ＭＳ 明朝" pitchFamily="17" charset="-128"/>
              </a:rPr>
              <a:t>  </a:t>
            </a:r>
            <a:r>
              <a:rPr lang="en-US" altLang="ja-JP" sz="1900" i="1" dirty="0" err="1" smtClean="0">
                <a:ea typeface="ＭＳ 明朝" pitchFamily="17" charset="-128"/>
              </a:rPr>
              <a:t>i</a:t>
            </a:r>
            <a:r>
              <a:rPr lang="en-US" altLang="ja-JP" sz="1900" dirty="0" smtClean="0"/>
              <a:t> is the market interest rate.</a:t>
            </a:r>
            <a:br>
              <a:rPr lang="en-US" altLang="ja-JP" sz="1900" dirty="0" smtClean="0"/>
            </a:br>
            <a:r>
              <a:rPr lang="en-US" altLang="ja-JP" sz="1900" i="1" dirty="0" smtClean="0">
                <a:ea typeface="ＭＳ 明朝" pitchFamily="17" charset="-128"/>
              </a:rPr>
              <a:t> W</a:t>
            </a:r>
            <a:r>
              <a:rPr lang="en-US" altLang="ja-JP" sz="1900" dirty="0" smtClean="0">
                <a:ea typeface="ＭＳ 明朝" pitchFamily="17" charset="-128"/>
              </a:rPr>
              <a:t> </a:t>
            </a:r>
            <a:r>
              <a:rPr lang="ja-JP" altLang="ja-JP" sz="1900" dirty="0" smtClean="0">
                <a:ea typeface="ＭＳ 明朝" pitchFamily="17" charset="-128"/>
              </a:rPr>
              <a:t>＝</a:t>
            </a:r>
            <a:r>
              <a:rPr lang="en-US" altLang="ja-JP" sz="1900" i="1" dirty="0" smtClean="0">
                <a:ea typeface="ＭＳ 明朝" pitchFamily="17" charset="-128"/>
              </a:rPr>
              <a:t>A</a:t>
            </a:r>
            <a:r>
              <a:rPr lang="en-US" altLang="ja-JP" sz="1900" baseline="-25000" dirty="0" smtClean="0">
                <a:ea typeface="ＭＳ 明朝" pitchFamily="17" charset="-128"/>
              </a:rPr>
              <a:t>0</a:t>
            </a:r>
            <a:r>
              <a:rPr lang="ja-JP" altLang="ja-JP" sz="1900" dirty="0" smtClean="0">
                <a:ea typeface="ＭＳ 明朝" pitchFamily="17" charset="-128"/>
              </a:rPr>
              <a:t>＋</a:t>
            </a:r>
            <a:r>
              <a:rPr lang="en-US" altLang="ja-JP" sz="1900" i="1" dirty="0" smtClean="0">
                <a:ea typeface="ＭＳ 明朝" pitchFamily="17" charset="-128"/>
              </a:rPr>
              <a:t>Y</a:t>
            </a:r>
            <a:r>
              <a:rPr lang="en-US" altLang="ja-JP" sz="1900" baseline="-25000" dirty="0" smtClean="0">
                <a:ea typeface="ＭＳ 明朝" pitchFamily="17" charset="-128"/>
              </a:rPr>
              <a:t>0</a:t>
            </a:r>
            <a:r>
              <a:rPr lang="ja-JP" altLang="ja-JP" sz="1900" dirty="0" smtClean="0">
                <a:ea typeface="ＭＳ 明朝" pitchFamily="17" charset="-128"/>
              </a:rPr>
              <a:t>＋</a:t>
            </a:r>
            <a:r>
              <a:rPr lang="en-US" altLang="ja-JP" sz="1900" i="1" dirty="0" smtClean="0">
                <a:ea typeface="ＭＳ 明朝" pitchFamily="17" charset="-128"/>
              </a:rPr>
              <a:t>Y</a:t>
            </a:r>
            <a:r>
              <a:rPr lang="en-US" altLang="ja-JP" sz="1900" baseline="-25000" dirty="0" smtClean="0">
                <a:ea typeface="ＭＳ 明朝" pitchFamily="17" charset="-128"/>
              </a:rPr>
              <a:t>1</a:t>
            </a:r>
            <a:r>
              <a:rPr lang="ja-JP" altLang="ja-JP" sz="1900" dirty="0" smtClean="0">
                <a:ea typeface="ＭＳ 明朝" pitchFamily="17" charset="-128"/>
              </a:rPr>
              <a:t>／</a:t>
            </a:r>
            <a:r>
              <a:rPr lang="en-US" altLang="ja-JP" sz="1900" dirty="0" smtClean="0">
                <a:ea typeface="ＭＳ 明朝" pitchFamily="17" charset="-128"/>
              </a:rPr>
              <a:t>(1</a:t>
            </a:r>
            <a:r>
              <a:rPr lang="ja-JP" altLang="ja-JP" sz="1900" dirty="0" smtClean="0">
                <a:ea typeface="ＭＳ 明朝" pitchFamily="17" charset="-128"/>
              </a:rPr>
              <a:t>＋</a:t>
            </a:r>
            <a:r>
              <a:rPr lang="en-US" altLang="ja-JP" sz="1900" i="1" dirty="0" err="1" smtClean="0">
                <a:ea typeface="ＭＳ 明朝" pitchFamily="17" charset="-128"/>
              </a:rPr>
              <a:t>i</a:t>
            </a:r>
            <a:r>
              <a:rPr lang="en-US" altLang="ja-JP" sz="1900" dirty="0" smtClean="0">
                <a:ea typeface="ＭＳ 明朝" pitchFamily="17" charset="-128"/>
              </a:rPr>
              <a:t> )</a:t>
            </a:r>
            <a:r>
              <a:rPr lang="ja-JP" altLang="ja-JP" sz="1900" dirty="0" smtClean="0">
                <a:ea typeface="ＭＳ 明朝" pitchFamily="17" charset="-128"/>
              </a:rPr>
              <a:t>＝</a:t>
            </a:r>
            <a:r>
              <a:rPr lang="en-US" altLang="ja-JP" sz="1900" i="1" dirty="0" smtClean="0">
                <a:ea typeface="ＭＳ 明朝" pitchFamily="17" charset="-128"/>
              </a:rPr>
              <a:t>A</a:t>
            </a:r>
            <a:r>
              <a:rPr lang="en-US" altLang="ja-JP" sz="1900" baseline="-25000" dirty="0" smtClean="0">
                <a:ea typeface="ＭＳ 明朝" pitchFamily="17" charset="-128"/>
              </a:rPr>
              <a:t>0</a:t>
            </a:r>
            <a:r>
              <a:rPr lang="ja-JP" altLang="ja-JP" sz="1900" dirty="0" smtClean="0">
                <a:ea typeface="ＭＳ 明朝" pitchFamily="17" charset="-128"/>
              </a:rPr>
              <a:t>＋Σ</a:t>
            </a:r>
            <a:r>
              <a:rPr lang="en-US" altLang="ja-JP" sz="1900" baseline="-25000" dirty="0" smtClean="0">
                <a:ea typeface="ＭＳ 明朝" pitchFamily="17" charset="-128"/>
              </a:rPr>
              <a:t>t=0</a:t>
            </a:r>
            <a:r>
              <a:rPr lang="en-US" altLang="ja-JP" sz="1900" baseline="30000" dirty="0" smtClean="0">
                <a:ea typeface="ＭＳ 明朝" pitchFamily="17" charset="-128"/>
              </a:rPr>
              <a:t>1</a:t>
            </a:r>
            <a:r>
              <a:rPr lang="en-US" altLang="ja-JP" sz="1900" dirty="0" smtClean="0">
                <a:ea typeface="ＭＳ 明朝" pitchFamily="17" charset="-128"/>
              </a:rPr>
              <a:t> </a:t>
            </a:r>
            <a:r>
              <a:rPr lang="en-US" altLang="ja-JP" sz="1900" i="1" dirty="0" err="1" smtClean="0">
                <a:ea typeface="ＭＳ 明朝" pitchFamily="17" charset="-128"/>
              </a:rPr>
              <a:t>Y</a:t>
            </a:r>
            <a:r>
              <a:rPr lang="en-US" altLang="ja-JP" sz="1900" baseline="-25000" dirty="0" err="1" smtClean="0">
                <a:ea typeface="ＭＳ 明朝" pitchFamily="17" charset="-128"/>
              </a:rPr>
              <a:t>t</a:t>
            </a:r>
            <a:r>
              <a:rPr lang="ja-JP" altLang="ja-JP" sz="1900" dirty="0" smtClean="0">
                <a:ea typeface="ＭＳ 明朝" pitchFamily="17" charset="-128"/>
              </a:rPr>
              <a:t>／</a:t>
            </a:r>
            <a:r>
              <a:rPr lang="en-US" altLang="ja-JP" sz="1900" dirty="0" smtClean="0">
                <a:ea typeface="ＭＳ 明朝" pitchFamily="17" charset="-128"/>
              </a:rPr>
              <a:t>(1</a:t>
            </a:r>
            <a:r>
              <a:rPr lang="ja-JP" altLang="ja-JP" sz="1900" dirty="0" smtClean="0">
                <a:ea typeface="ＭＳ 明朝" pitchFamily="17" charset="-128"/>
              </a:rPr>
              <a:t>＋</a:t>
            </a:r>
            <a:r>
              <a:rPr lang="en-US" altLang="ja-JP" sz="1900" i="1" dirty="0" err="1" smtClean="0">
                <a:ea typeface="ＭＳ 明朝" pitchFamily="17" charset="-128"/>
              </a:rPr>
              <a:t>i</a:t>
            </a:r>
            <a:r>
              <a:rPr lang="en-US" altLang="ja-JP" sz="1900" dirty="0" smtClean="0">
                <a:ea typeface="ＭＳ 明朝" pitchFamily="17" charset="-128"/>
              </a:rPr>
              <a:t> )</a:t>
            </a:r>
            <a:r>
              <a:rPr lang="en-US" altLang="ja-JP" sz="1900" baseline="30000" dirty="0" smtClean="0">
                <a:ea typeface="ＭＳ 明朝" pitchFamily="17" charset="-128"/>
              </a:rPr>
              <a:t>t </a:t>
            </a:r>
            <a:r>
              <a:rPr lang="en-US" altLang="ja-JP" sz="1900" dirty="0" smtClean="0"/>
              <a:t/>
            </a:r>
            <a:br>
              <a:rPr lang="en-US" altLang="ja-JP" sz="1900" dirty="0" smtClean="0"/>
            </a:br>
            <a:r>
              <a:rPr lang="en-US" altLang="ja-JP" sz="1900" dirty="0" smtClean="0"/>
              <a:t>The permanent income is the average income.</a:t>
            </a:r>
            <a:br>
              <a:rPr lang="en-US" altLang="ja-JP" sz="1900" dirty="0" smtClean="0"/>
            </a:br>
            <a:r>
              <a:rPr lang="en-US" altLang="ja-JP" sz="1900" i="1" dirty="0" smtClean="0">
                <a:ea typeface="ＭＳ 明朝" pitchFamily="17" charset="-128"/>
              </a:rPr>
              <a:t> W</a:t>
            </a:r>
            <a:r>
              <a:rPr lang="ja-JP" altLang="ja-JP" sz="1900" dirty="0" smtClean="0">
                <a:ea typeface="ＭＳ 明朝" pitchFamily="17" charset="-128"/>
              </a:rPr>
              <a:t>＝</a:t>
            </a:r>
            <a:r>
              <a:rPr lang="en-US" altLang="ja-JP" sz="1900" i="1" dirty="0" smtClean="0">
                <a:ea typeface="ＭＳ 明朝" pitchFamily="17" charset="-128"/>
              </a:rPr>
              <a:t>Y</a:t>
            </a:r>
            <a:r>
              <a:rPr lang="en-US" altLang="ja-JP" sz="1900" i="1" baseline="-25000" dirty="0" smtClean="0">
                <a:ea typeface="ＭＳ 明朝" pitchFamily="17" charset="-128"/>
              </a:rPr>
              <a:t>P</a:t>
            </a:r>
            <a:r>
              <a:rPr lang="ja-JP" altLang="ja-JP" sz="1900" dirty="0" smtClean="0">
                <a:ea typeface="ＭＳ 明朝" pitchFamily="17" charset="-128"/>
              </a:rPr>
              <a:t>＋</a:t>
            </a:r>
            <a:r>
              <a:rPr lang="en-US" altLang="ja-JP" sz="1900" i="1" dirty="0" smtClean="0">
                <a:ea typeface="ＭＳ 明朝" pitchFamily="17" charset="-128"/>
              </a:rPr>
              <a:t>Y</a:t>
            </a:r>
            <a:r>
              <a:rPr lang="en-US" altLang="ja-JP" sz="1900" i="1" baseline="-25000" dirty="0" smtClean="0">
                <a:ea typeface="ＭＳ 明朝" pitchFamily="17" charset="-128"/>
              </a:rPr>
              <a:t>P</a:t>
            </a:r>
            <a:r>
              <a:rPr lang="ja-JP" altLang="ja-JP" sz="1900" dirty="0" smtClean="0">
                <a:ea typeface="ＭＳ 明朝" pitchFamily="17" charset="-128"/>
              </a:rPr>
              <a:t>／</a:t>
            </a:r>
            <a:r>
              <a:rPr lang="en-US" altLang="ja-JP" sz="1900" dirty="0" smtClean="0">
                <a:ea typeface="ＭＳ 明朝" pitchFamily="17" charset="-128"/>
              </a:rPr>
              <a:t>(1</a:t>
            </a:r>
            <a:r>
              <a:rPr lang="ja-JP" altLang="ja-JP" sz="1900" dirty="0" smtClean="0">
                <a:ea typeface="ＭＳ 明朝" pitchFamily="17" charset="-128"/>
              </a:rPr>
              <a:t>＋</a:t>
            </a:r>
            <a:r>
              <a:rPr lang="en-US" altLang="ja-JP" sz="1900" i="1" dirty="0" err="1" smtClean="0">
                <a:ea typeface="ＭＳ 明朝" pitchFamily="17" charset="-128"/>
              </a:rPr>
              <a:t>i</a:t>
            </a:r>
            <a:r>
              <a:rPr lang="en-US" altLang="ja-JP" sz="1900" dirty="0" smtClean="0">
                <a:ea typeface="ＭＳ 明朝" pitchFamily="17" charset="-128"/>
              </a:rPr>
              <a:t>)</a:t>
            </a:r>
            <a:r>
              <a:rPr lang="ja-JP" altLang="ja-JP" sz="1900" dirty="0" smtClean="0">
                <a:ea typeface="ＭＳ 明朝" pitchFamily="17" charset="-128"/>
              </a:rPr>
              <a:t>＝Σ</a:t>
            </a:r>
            <a:r>
              <a:rPr lang="en-US" altLang="ja-JP" sz="1900" baseline="-25000" dirty="0" smtClean="0">
                <a:ea typeface="ＭＳ 明朝" pitchFamily="17" charset="-128"/>
              </a:rPr>
              <a:t>t=0</a:t>
            </a:r>
            <a:r>
              <a:rPr lang="en-US" altLang="ja-JP" sz="1900" baseline="30000" dirty="0" smtClean="0">
                <a:ea typeface="ＭＳ 明朝" pitchFamily="17" charset="-128"/>
              </a:rPr>
              <a:t>1</a:t>
            </a:r>
            <a:r>
              <a:rPr lang="en-US" altLang="ja-JP" sz="1900" dirty="0" smtClean="0">
                <a:ea typeface="ＭＳ 明朝" pitchFamily="17" charset="-128"/>
              </a:rPr>
              <a:t> </a:t>
            </a:r>
            <a:r>
              <a:rPr lang="en-US" altLang="ja-JP" sz="1900" i="1" dirty="0" smtClean="0">
                <a:ea typeface="ＭＳ 明朝" pitchFamily="17" charset="-128"/>
              </a:rPr>
              <a:t>Y</a:t>
            </a:r>
            <a:r>
              <a:rPr lang="en-US" altLang="ja-JP" sz="1900" i="1" baseline="-25000" dirty="0" smtClean="0">
                <a:ea typeface="ＭＳ 明朝" pitchFamily="17" charset="-128"/>
              </a:rPr>
              <a:t>P</a:t>
            </a:r>
            <a:r>
              <a:rPr lang="ja-JP" altLang="ja-JP" sz="1900" dirty="0" smtClean="0">
                <a:ea typeface="ＭＳ 明朝" pitchFamily="17" charset="-128"/>
              </a:rPr>
              <a:t>／</a:t>
            </a:r>
            <a:r>
              <a:rPr lang="en-US" altLang="ja-JP" sz="1900" dirty="0" smtClean="0">
                <a:ea typeface="ＭＳ 明朝" pitchFamily="17" charset="-128"/>
              </a:rPr>
              <a:t>(1</a:t>
            </a:r>
            <a:r>
              <a:rPr lang="ja-JP" altLang="ja-JP" sz="1900" dirty="0" smtClean="0">
                <a:ea typeface="ＭＳ 明朝" pitchFamily="17" charset="-128"/>
              </a:rPr>
              <a:t>＋</a:t>
            </a:r>
            <a:r>
              <a:rPr lang="en-US" altLang="ja-JP" sz="1900" i="1" dirty="0" err="1" smtClean="0">
                <a:ea typeface="ＭＳ 明朝" pitchFamily="17" charset="-128"/>
              </a:rPr>
              <a:t>i</a:t>
            </a:r>
            <a:r>
              <a:rPr lang="en-US" altLang="ja-JP" sz="1900" dirty="0" smtClean="0">
                <a:ea typeface="ＭＳ 明朝" pitchFamily="17" charset="-128"/>
              </a:rPr>
              <a:t>)</a:t>
            </a:r>
            <a:r>
              <a:rPr lang="en-US" altLang="ja-JP" sz="1900" i="1" baseline="30000" dirty="0" smtClean="0">
                <a:ea typeface="ＭＳ 明朝" pitchFamily="17" charset="-128"/>
              </a:rPr>
              <a:t>t </a:t>
            </a:r>
            <a:r>
              <a:rPr lang="en-US" altLang="ja-JP" sz="1900" dirty="0" smtClean="0"/>
              <a:t/>
            </a:r>
            <a:br>
              <a:rPr lang="en-US" altLang="ja-JP" sz="1900" dirty="0" smtClean="0"/>
            </a:br>
            <a:r>
              <a:rPr lang="en-US" altLang="ja-JP" sz="1900" dirty="0" smtClean="0"/>
              <a:t>Calculate </a:t>
            </a:r>
            <a:r>
              <a:rPr lang="en-US" altLang="ja-JP" sz="1900" i="1" dirty="0" smtClean="0">
                <a:ea typeface="ＭＳ 明朝" pitchFamily="17" charset="-128"/>
              </a:rPr>
              <a:t>Y</a:t>
            </a:r>
            <a:r>
              <a:rPr lang="en-US" altLang="ja-JP" sz="1900" i="1" baseline="-25000" dirty="0" smtClean="0">
                <a:ea typeface="ＭＳ 明朝" pitchFamily="17" charset="-128"/>
              </a:rPr>
              <a:t>P</a:t>
            </a:r>
            <a:r>
              <a:rPr lang="en-US" altLang="ja-JP" sz="1900" dirty="0" smtClean="0">
                <a:ea typeface="ＭＳ 明朝" pitchFamily="17" charset="-128"/>
              </a:rPr>
              <a:t> </a:t>
            </a:r>
            <a:r>
              <a:rPr lang="en-US" altLang="ja-JP" sz="1900" dirty="0" smtClean="0"/>
              <a:t>to make both equations equal</a:t>
            </a:r>
            <a:r>
              <a:rPr lang="en-US" altLang="ja-JP" sz="1900" dirty="0" smtClean="0"/>
              <a:t>.</a:t>
            </a:r>
          </a:p>
          <a:p>
            <a:r>
              <a:rPr lang="ja-JP" altLang="ja-JP" sz="1800" dirty="0" smtClean="0"/>
              <a:t>ミルトン・</a:t>
            </a:r>
            <a:r>
              <a:rPr lang="ja-JP" altLang="ja-JP" sz="1800" b="1" dirty="0" smtClean="0"/>
              <a:t>フリードマンの恒常所得仮説</a:t>
            </a:r>
            <a:r>
              <a:rPr lang="ja-JP" altLang="ja-JP" sz="1800" dirty="0" smtClean="0"/>
              <a:t>（</a:t>
            </a:r>
            <a:r>
              <a:rPr lang="en-US" altLang="ja-JP" sz="1800" dirty="0" smtClean="0"/>
              <a:t>permanent income hypothesis</a:t>
            </a:r>
            <a:r>
              <a:rPr lang="ja-JP" altLang="ja-JP" sz="1800" dirty="0" smtClean="0"/>
              <a:t>）</a:t>
            </a:r>
          </a:p>
          <a:p>
            <a:r>
              <a:rPr lang="ja-JP" altLang="ja-JP" sz="1800" b="1" dirty="0" smtClean="0"/>
              <a:t>恒常消費</a:t>
            </a:r>
            <a:r>
              <a:rPr lang="ja-JP" altLang="ja-JP" sz="1800" dirty="0" smtClean="0"/>
              <a:t>（</a:t>
            </a:r>
            <a:r>
              <a:rPr lang="en-US" altLang="ja-JP" sz="1800" dirty="0" smtClean="0"/>
              <a:t>permanent consumption</a:t>
            </a:r>
            <a:r>
              <a:rPr lang="ja-JP" altLang="ja-JP" sz="1800" dirty="0" smtClean="0"/>
              <a:t>）</a:t>
            </a:r>
            <a:r>
              <a:rPr lang="en-US" altLang="ja-JP" sz="1800" i="1" dirty="0" smtClean="0"/>
              <a:t>C</a:t>
            </a:r>
            <a:r>
              <a:rPr lang="en-US" altLang="ja-JP" sz="1800" i="1" baseline="-25000" dirty="0" smtClean="0"/>
              <a:t>P</a:t>
            </a:r>
            <a:r>
              <a:rPr lang="ja-JP" altLang="ja-JP" sz="1800" dirty="0" smtClean="0"/>
              <a:t>＝電気代や食費、教育費など毎期計画的に消費する部分</a:t>
            </a:r>
          </a:p>
          <a:p>
            <a:r>
              <a:rPr lang="ja-JP" altLang="ja-JP" sz="1800" dirty="0" smtClean="0"/>
              <a:t>変動消費（</a:t>
            </a:r>
            <a:r>
              <a:rPr lang="en-US" altLang="ja-JP" sz="1800" dirty="0" smtClean="0"/>
              <a:t>transitory consumption</a:t>
            </a:r>
            <a:r>
              <a:rPr lang="ja-JP" altLang="ja-JP" sz="1800" dirty="0" smtClean="0"/>
              <a:t>）</a:t>
            </a:r>
            <a:r>
              <a:rPr lang="en-US" altLang="ja-JP" sz="1800" i="1" dirty="0" smtClean="0"/>
              <a:t>C</a:t>
            </a:r>
            <a:r>
              <a:rPr lang="en-US" altLang="ja-JP" sz="1800" i="1" baseline="-25000" dirty="0" smtClean="0"/>
              <a:t>T</a:t>
            </a:r>
            <a:r>
              <a:rPr lang="ja-JP" altLang="ja-JP" sz="1800" dirty="0" smtClean="0"/>
              <a:t>＝予期せぬ出費などそれ以外の消費</a:t>
            </a:r>
          </a:p>
          <a:p>
            <a:r>
              <a:rPr lang="ja-JP" altLang="ja-JP" sz="1800" b="1" dirty="0" smtClean="0"/>
              <a:t>恒常所得</a:t>
            </a:r>
            <a:r>
              <a:rPr lang="ja-JP" altLang="ja-JP" sz="1800" dirty="0" smtClean="0"/>
              <a:t>（</a:t>
            </a:r>
            <a:r>
              <a:rPr lang="en-US" altLang="ja-JP" sz="1800" dirty="0" smtClean="0"/>
              <a:t>permanent income</a:t>
            </a:r>
            <a:r>
              <a:rPr lang="ja-JP" altLang="ja-JP" sz="1800" dirty="0" smtClean="0"/>
              <a:t>）</a:t>
            </a:r>
            <a:r>
              <a:rPr lang="en-US" altLang="ja-JP" sz="1800" i="1" dirty="0" smtClean="0"/>
              <a:t>Y</a:t>
            </a:r>
            <a:r>
              <a:rPr lang="en-US" altLang="ja-JP" sz="1800" i="1" baseline="-25000" dirty="0" smtClean="0"/>
              <a:t>P</a:t>
            </a:r>
            <a:r>
              <a:rPr lang="ja-JP" altLang="ja-JP" sz="1800" dirty="0" smtClean="0"/>
              <a:t>＝給与のように毎期決まって得られる所得</a:t>
            </a:r>
          </a:p>
          <a:p>
            <a:r>
              <a:rPr lang="ja-JP" altLang="ja-JP" sz="1800" dirty="0" smtClean="0"/>
              <a:t>変動所得（</a:t>
            </a:r>
            <a:r>
              <a:rPr lang="en-US" altLang="ja-JP" sz="1800" dirty="0" smtClean="0"/>
              <a:t>transitory income</a:t>
            </a:r>
            <a:r>
              <a:rPr lang="ja-JP" altLang="ja-JP" sz="1800" dirty="0" smtClean="0"/>
              <a:t>）</a:t>
            </a:r>
            <a:r>
              <a:rPr lang="en-US" altLang="ja-JP" sz="1800" i="1" dirty="0" smtClean="0"/>
              <a:t>Y</a:t>
            </a:r>
            <a:r>
              <a:rPr lang="en-US" altLang="ja-JP" sz="1800" i="1" baseline="-25000" dirty="0" smtClean="0"/>
              <a:t>T</a:t>
            </a:r>
            <a:r>
              <a:rPr lang="ja-JP" altLang="ja-JP" sz="1800" dirty="0" smtClean="0"/>
              <a:t>＝宝籤の賞金などそれ以外に一時的な所得</a:t>
            </a:r>
          </a:p>
          <a:p>
            <a:r>
              <a:rPr lang="en-US" altLang="ja-JP" sz="1800" dirty="0" smtClean="0"/>
              <a:t>2</a:t>
            </a:r>
            <a:r>
              <a:rPr lang="ja-JP" altLang="ja-JP" sz="1800" dirty="0" smtClean="0"/>
              <a:t>期間モデル、総資産</a:t>
            </a:r>
            <a:r>
              <a:rPr lang="en-US" altLang="ja-JP" sz="1800" i="1" dirty="0" smtClean="0"/>
              <a:t>W</a:t>
            </a:r>
            <a:r>
              <a:rPr lang="ja-JP" altLang="ja-JP" sz="1800" dirty="0" smtClean="0"/>
              <a:t>は期首の資産</a:t>
            </a:r>
            <a:r>
              <a:rPr lang="en-US" altLang="ja-JP" sz="1800" i="1" dirty="0" smtClean="0"/>
              <a:t>A</a:t>
            </a:r>
            <a:r>
              <a:rPr lang="en-US" altLang="ja-JP" sz="1800" baseline="-25000" dirty="0" smtClean="0"/>
              <a:t>0</a:t>
            </a:r>
            <a:r>
              <a:rPr lang="ja-JP" altLang="ja-JP" sz="1800" dirty="0" smtClean="0"/>
              <a:t>と今期の所得</a:t>
            </a:r>
            <a:r>
              <a:rPr lang="en-US" altLang="ja-JP" sz="1800" i="1" dirty="0" smtClean="0"/>
              <a:t>Y</a:t>
            </a:r>
            <a:r>
              <a:rPr lang="en-US" altLang="ja-JP" sz="1800" baseline="-25000" dirty="0" smtClean="0"/>
              <a:t>0</a:t>
            </a:r>
            <a:r>
              <a:rPr lang="ja-JP" altLang="ja-JP" sz="1800" dirty="0" err="1" smtClean="0"/>
              <a:t>、</a:t>
            </a:r>
            <a:r>
              <a:rPr lang="ja-JP" altLang="ja-JP" sz="1800" dirty="0" smtClean="0"/>
              <a:t>および来期の所得</a:t>
            </a:r>
            <a:r>
              <a:rPr lang="en-US" altLang="ja-JP" sz="1800" i="1" dirty="0" smtClean="0"/>
              <a:t>Y</a:t>
            </a:r>
            <a:r>
              <a:rPr lang="en-US" altLang="ja-JP" sz="1800" baseline="-25000" dirty="0" smtClean="0"/>
              <a:t>1</a:t>
            </a:r>
            <a:r>
              <a:rPr lang="ja-JP" altLang="ja-JP" sz="1800" dirty="0" smtClean="0"/>
              <a:t>の割引現在価値</a:t>
            </a:r>
            <a:r>
              <a:rPr lang="en-US" altLang="ja-JP" sz="1800" i="1" dirty="0" smtClean="0"/>
              <a:t>Y</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ja-JP" altLang="ja-JP" sz="1800" dirty="0" smtClean="0"/>
              <a:t>の合計。</a:t>
            </a:r>
            <a:r>
              <a:rPr lang="en-US" altLang="ja-JP" sz="1800" i="1" dirty="0" err="1" smtClean="0"/>
              <a:t>i</a:t>
            </a:r>
            <a:r>
              <a:rPr lang="ja-JP" altLang="ja-JP" sz="1800" dirty="0" smtClean="0"/>
              <a:t>は市場利子率。</a:t>
            </a:r>
          </a:p>
          <a:p>
            <a:r>
              <a:rPr lang="ja-JP" altLang="ja-JP" sz="1800" dirty="0" smtClean="0"/>
              <a:t>　　</a:t>
            </a:r>
            <a:r>
              <a:rPr lang="en-US" altLang="ja-JP" sz="1800" i="1" dirty="0" smtClean="0"/>
              <a:t>W</a:t>
            </a:r>
            <a:r>
              <a:rPr lang="en-US" altLang="ja-JP" sz="1800" dirty="0" smtClean="0"/>
              <a:t> </a:t>
            </a:r>
            <a:r>
              <a:rPr lang="ja-JP" altLang="ja-JP" sz="1800" dirty="0" smtClean="0"/>
              <a:t>＝</a:t>
            </a:r>
            <a:r>
              <a:rPr lang="en-US" altLang="ja-JP" sz="1800" i="1" dirty="0" smtClean="0"/>
              <a:t>A</a:t>
            </a:r>
            <a:r>
              <a:rPr lang="en-US" altLang="ja-JP" sz="1800" baseline="-25000" dirty="0" smtClean="0"/>
              <a:t>0</a:t>
            </a:r>
            <a:r>
              <a:rPr lang="ja-JP" altLang="ja-JP" sz="1800" dirty="0" smtClean="0"/>
              <a:t>＋</a:t>
            </a:r>
            <a:r>
              <a:rPr lang="en-US" altLang="ja-JP" sz="1800" i="1" dirty="0" smtClean="0"/>
              <a:t>Y</a:t>
            </a:r>
            <a:r>
              <a:rPr lang="en-US" altLang="ja-JP" sz="1800" baseline="-25000" dirty="0" smtClean="0"/>
              <a:t>0</a:t>
            </a:r>
            <a:r>
              <a:rPr lang="ja-JP" altLang="ja-JP" sz="1800" dirty="0" smtClean="0"/>
              <a:t>＋</a:t>
            </a:r>
            <a:r>
              <a:rPr lang="en-US" altLang="ja-JP" sz="1800" i="1" dirty="0" smtClean="0"/>
              <a:t>Y</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ja-JP" altLang="ja-JP" sz="1800" dirty="0" smtClean="0"/>
              <a:t>＝</a:t>
            </a:r>
            <a:r>
              <a:rPr lang="en-US" altLang="ja-JP" sz="1800" i="1" dirty="0" smtClean="0"/>
              <a:t>A</a:t>
            </a:r>
            <a:r>
              <a:rPr lang="en-US" altLang="ja-JP" sz="1800" baseline="-25000" dirty="0" smtClean="0"/>
              <a:t>0</a:t>
            </a:r>
            <a:r>
              <a:rPr lang="ja-JP" altLang="ja-JP" sz="1800" dirty="0" smtClean="0"/>
              <a:t>＋Σ</a:t>
            </a:r>
            <a:r>
              <a:rPr lang="en-US" altLang="ja-JP" sz="1800" baseline="-25000" dirty="0" smtClean="0"/>
              <a:t>t=0</a:t>
            </a:r>
            <a:r>
              <a:rPr lang="en-US" altLang="ja-JP" sz="1800" baseline="30000" dirty="0" smtClean="0"/>
              <a:t>1</a:t>
            </a:r>
            <a:r>
              <a:rPr lang="en-US" altLang="ja-JP" sz="1800" dirty="0" smtClean="0"/>
              <a:t> </a:t>
            </a:r>
            <a:r>
              <a:rPr lang="en-US" altLang="ja-JP" sz="1800" i="1" dirty="0" err="1" smtClean="0"/>
              <a:t>Y</a:t>
            </a:r>
            <a:r>
              <a:rPr lang="en-US" altLang="ja-JP" sz="1800" baseline="-25000" dirty="0" err="1" smtClean="0"/>
              <a:t>t</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en-US" altLang="ja-JP" sz="1800" baseline="30000" dirty="0" smtClean="0"/>
              <a:t>t</a:t>
            </a:r>
            <a:endParaRPr lang="ja-JP" altLang="ja-JP" sz="1800" dirty="0" smtClean="0"/>
          </a:p>
          <a:p>
            <a:r>
              <a:rPr lang="ja-JP" altLang="ja-JP" sz="1800" dirty="0" smtClean="0"/>
              <a:t>恒常所得は平均的な所得。</a:t>
            </a:r>
          </a:p>
          <a:p>
            <a:r>
              <a:rPr lang="ja-JP" altLang="ja-JP" sz="1800" dirty="0" smtClean="0"/>
              <a:t>　　</a:t>
            </a:r>
            <a:r>
              <a:rPr lang="en-US" altLang="ja-JP" sz="1800" i="1" dirty="0" smtClean="0"/>
              <a:t>W</a:t>
            </a:r>
            <a:r>
              <a:rPr lang="ja-JP" altLang="ja-JP" sz="1800" dirty="0" smtClean="0"/>
              <a:t>＝</a:t>
            </a:r>
            <a:r>
              <a:rPr lang="en-US" altLang="ja-JP" sz="1800" i="1" dirty="0" smtClean="0"/>
              <a:t>Y</a:t>
            </a:r>
            <a:r>
              <a:rPr lang="en-US" altLang="ja-JP" sz="1800" i="1" baseline="-25000" dirty="0" smtClean="0"/>
              <a:t>P</a:t>
            </a:r>
            <a:r>
              <a:rPr lang="ja-JP" altLang="ja-JP" sz="1800" dirty="0" smtClean="0"/>
              <a:t>＋</a:t>
            </a:r>
            <a:r>
              <a:rPr lang="en-US" altLang="ja-JP" sz="1800" i="1" dirty="0" smtClean="0"/>
              <a:t>Y</a:t>
            </a:r>
            <a:r>
              <a:rPr lang="en-US" altLang="ja-JP" sz="1800" i="1" baseline="-25000" dirty="0" smtClean="0"/>
              <a:t>P</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＝Σ</a:t>
            </a:r>
            <a:r>
              <a:rPr lang="en-US" altLang="ja-JP" sz="1800" baseline="-25000" dirty="0" smtClean="0"/>
              <a:t>t=0</a:t>
            </a:r>
            <a:r>
              <a:rPr lang="en-US" altLang="ja-JP" sz="1800" baseline="30000" dirty="0" smtClean="0"/>
              <a:t>1</a:t>
            </a:r>
            <a:r>
              <a:rPr lang="en-US" altLang="ja-JP" sz="1800" dirty="0" smtClean="0"/>
              <a:t> </a:t>
            </a:r>
            <a:r>
              <a:rPr lang="en-US" altLang="ja-JP" sz="1800" i="1" dirty="0" smtClean="0"/>
              <a:t>Y</a:t>
            </a:r>
            <a:r>
              <a:rPr lang="en-US" altLang="ja-JP" sz="1800" i="1" baseline="-25000" dirty="0" smtClean="0"/>
              <a:t>P</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en-US" altLang="ja-JP" sz="1800" i="1" baseline="30000" dirty="0" smtClean="0"/>
              <a:t>t</a:t>
            </a:r>
            <a:endParaRPr lang="ja-JP" altLang="ja-JP" sz="1800" dirty="0" smtClean="0"/>
          </a:p>
          <a:p>
            <a:r>
              <a:rPr lang="ja-JP" altLang="ja-JP" sz="1800" dirty="0" smtClean="0"/>
              <a:t>両式を等しくする</a:t>
            </a:r>
            <a:r>
              <a:rPr lang="en-US" altLang="ja-JP" sz="1800" i="1" dirty="0" smtClean="0"/>
              <a:t>Y</a:t>
            </a:r>
            <a:r>
              <a:rPr lang="en-US" altLang="ja-JP" sz="1800" i="1" baseline="-25000" dirty="0" smtClean="0"/>
              <a:t>P</a:t>
            </a:r>
            <a:r>
              <a:rPr lang="en-US" altLang="ja-JP" sz="1800" dirty="0" smtClean="0"/>
              <a:t> </a:t>
            </a:r>
            <a:r>
              <a:rPr lang="ja-JP" altLang="ja-JP" sz="1800" dirty="0" smtClean="0"/>
              <a:t>を計算。</a:t>
            </a:r>
            <a:endParaRPr lang="ja-JP" altLang="ja-JP" sz="1800" dirty="0" smtClean="0">
              <a:latin typeface="+mj-lt"/>
              <a:ea typeface="ＭＳ 明朝" pitchFamily="17" charset="-128"/>
            </a:endParaRPr>
          </a:p>
          <a:p>
            <a:pPr>
              <a:buNone/>
            </a:pPr>
            <a:endParaRPr lang="ja-JP" altLang="ja-JP" sz="1800" dirty="0">
              <a:latin typeface="ＭＳ 明朝" pitchFamily="17" charset="-128"/>
              <a:ea typeface="ＭＳ 明朝" pitchFamily="17"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
            <a:ext cx="9144000" cy="548679"/>
          </a:xfrm>
        </p:spPr>
        <p:txBody>
          <a:bodyPr>
            <a:normAutofit fontScale="90000"/>
          </a:bodyPr>
          <a:lstStyle/>
          <a:p>
            <a:r>
              <a:rPr lang="ja-JP" altLang="ja-JP" sz="2400" b="1" dirty="0" smtClean="0"/>
              <a:t> </a:t>
            </a:r>
            <a:r>
              <a:rPr lang="ja-JP" altLang="ja-JP" sz="1800" b="1" dirty="0" smtClean="0"/>
              <a:t>９</a:t>
            </a:r>
            <a:r>
              <a:rPr lang="en-US" altLang="ja-JP" sz="1800" b="1" dirty="0" smtClean="0"/>
              <a:t>B</a:t>
            </a:r>
            <a:r>
              <a:rPr lang="ja-JP" altLang="ja-JP" sz="1800" b="1" dirty="0" err="1" smtClean="0"/>
              <a:t>．</a:t>
            </a:r>
            <a:r>
              <a:rPr lang="en-US" altLang="ja-JP" sz="1800" b="1" dirty="0" smtClean="0"/>
              <a:t>Consumption </a:t>
            </a:r>
            <a:r>
              <a:rPr lang="en-US" altLang="ja-JP" sz="1800" b="1" dirty="0" smtClean="0"/>
              <a:t>&amp; Savings and Permanent Income: Permanent Income </a:t>
            </a:r>
            <a:r>
              <a:rPr lang="en-US" altLang="ja-JP" sz="1800" b="1" dirty="0" smtClean="0"/>
              <a:t>Hypothesis</a:t>
            </a:r>
            <a:br>
              <a:rPr lang="en-US" altLang="ja-JP" sz="1800" b="1" dirty="0" smtClean="0"/>
            </a:br>
            <a:r>
              <a:rPr lang="ja-JP" altLang="ja-JP" sz="1800" b="1" dirty="0" smtClean="0"/>
              <a:t>消費・貯蓄と恒常所得</a:t>
            </a:r>
            <a:r>
              <a:rPr lang="en-US" altLang="ja-JP" sz="1800" b="1" dirty="0" smtClean="0"/>
              <a:t>:</a:t>
            </a:r>
            <a:r>
              <a:rPr lang="ja-JP" altLang="ja-JP" sz="1800" b="1" dirty="0" smtClean="0"/>
              <a:t>恒常所得仮説</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107504" y="548680"/>
            <a:ext cx="8928992" cy="6004520"/>
          </a:xfrm>
        </p:spPr>
        <p:txBody>
          <a:bodyPr>
            <a:normAutofit fontScale="92500" lnSpcReduction="20000"/>
          </a:bodyPr>
          <a:lstStyle/>
          <a:p>
            <a:pPr>
              <a:buNone/>
            </a:pPr>
            <a:r>
              <a:rPr lang="en-US" altLang="ja-JP" sz="1800" dirty="0" smtClean="0"/>
              <a:t>Transitory </a:t>
            </a:r>
            <a:r>
              <a:rPr lang="en-US" altLang="ja-JP" sz="1800" dirty="0" smtClean="0"/>
              <a:t>consumption and transitory income compensate plus or minus to zero in the long run.</a:t>
            </a:r>
          </a:p>
          <a:p>
            <a:pPr>
              <a:buNone/>
            </a:pPr>
            <a:r>
              <a:rPr lang="en-US" altLang="ja-JP" sz="1800" dirty="0" smtClean="0"/>
              <a:t>When consumers plan their consumption plan, they do not consider unexpected transitory consumption </a:t>
            </a:r>
            <a:r>
              <a:rPr lang="en-US" altLang="ja-JP" sz="1800" dirty="0" err="1" smtClean="0"/>
              <a:t>C</a:t>
            </a:r>
            <a:r>
              <a:rPr lang="en-US" altLang="ja-JP" sz="1800" i="1" baseline="-25000" dirty="0" err="1" smtClean="0">
                <a:ea typeface="ＭＳ 明朝" pitchFamily="17" charset="-128"/>
              </a:rPr>
              <a:t>T</a:t>
            </a:r>
            <a:r>
              <a:rPr lang="en-US" altLang="ja-JP" sz="1800" dirty="0" err="1" smtClean="0"/>
              <a:t>in</a:t>
            </a:r>
            <a:r>
              <a:rPr lang="en-US" altLang="ja-JP" sz="1800" dirty="0" smtClean="0"/>
              <a:t> </a:t>
            </a:r>
            <a:r>
              <a:rPr lang="en-US" altLang="ja-JP" sz="1800" dirty="0" smtClean="0"/>
              <a:t>advance, </a:t>
            </a:r>
            <a:r>
              <a:rPr lang="en-US" altLang="ja-JP" sz="1800" b="1" dirty="0" smtClean="0"/>
              <a:t>so they plan a consumption plan of permanent consumption CP, based on permanent income </a:t>
            </a:r>
            <a:r>
              <a:rPr lang="en-US" altLang="ja-JP" sz="1800" b="1" dirty="0" smtClean="0"/>
              <a:t>Y</a:t>
            </a:r>
            <a:r>
              <a:rPr lang="en-US" altLang="ja-JP" sz="1800" i="1" baseline="-25000" dirty="0" smtClean="0">
                <a:ea typeface="ＭＳ 明朝" pitchFamily="17" charset="-128"/>
              </a:rPr>
              <a:t>P</a:t>
            </a:r>
            <a:r>
              <a:rPr lang="en-US" altLang="ja-JP" sz="1800" dirty="0" smtClean="0"/>
              <a:t>. </a:t>
            </a:r>
            <a:r>
              <a:rPr lang="en-US" altLang="ja-JP" sz="1800" i="1" dirty="0" smtClean="0">
                <a:ea typeface="ＭＳ 明朝" pitchFamily="17" charset="-128"/>
              </a:rPr>
              <a:t>C</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i="1" baseline="-25000" dirty="0" smtClean="0">
                <a:ea typeface="ＭＳ 明朝" pitchFamily="17" charset="-128"/>
              </a:rPr>
              <a:t>P</a:t>
            </a:r>
            <a:r>
              <a:rPr lang="ja-JP" altLang="ja-JP" sz="1800" dirty="0" smtClean="0">
                <a:ea typeface="ＭＳ 明朝" pitchFamily="17" charset="-128"/>
              </a:rPr>
              <a:t>＝</a:t>
            </a:r>
            <a:r>
              <a:rPr lang="en-US" altLang="ja-JP" sz="1800" dirty="0" smtClean="0">
                <a:ea typeface="ＭＳ 明朝" pitchFamily="17" charset="-128"/>
              </a:rPr>
              <a:t>c</a:t>
            </a:r>
            <a:r>
              <a:rPr lang="en-US" altLang="ja-JP" sz="1800" i="1" dirty="0" smtClean="0">
                <a:ea typeface="ＭＳ 明朝" pitchFamily="17" charset="-128"/>
              </a:rPr>
              <a:t> Y</a:t>
            </a:r>
            <a:r>
              <a:rPr lang="en-US" altLang="ja-JP" sz="1800" i="1" baseline="-25000" dirty="0" smtClean="0">
                <a:ea typeface="ＭＳ 明朝" pitchFamily="17" charset="-128"/>
              </a:rPr>
              <a:t>P</a:t>
            </a:r>
            <a:endParaRPr lang="en-US" altLang="ja-JP" sz="1800" dirty="0" smtClean="0"/>
          </a:p>
          <a:p>
            <a:pPr>
              <a:buNone/>
            </a:pPr>
            <a:r>
              <a:rPr lang="en-US" altLang="ja-JP" sz="1800" dirty="0" smtClean="0"/>
              <a:t>Average propensity to consume= </a:t>
            </a:r>
            <a:r>
              <a:rPr lang="en-US" altLang="ja-JP" sz="1800" i="1" dirty="0" smtClean="0">
                <a:ea typeface="ＭＳ 明朝" pitchFamily="17" charset="-128"/>
              </a:rPr>
              <a:t>C</a:t>
            </a:r>
            <a:r>
              <a:rPr lang="en-US" altLang="ja-JP" sz="1800" dirty="0" smtClean="0">
                <a:ea typeface="ＭＳ 明朝" pitchFamily="17" charset="-128"/>
              </a:rPr>
              <a:t> </a:t>
            </a:r>
            <a:r>
              <a:rPr lang="en-US" altLang="ja-JP" sz="1800" dirty="0" smtClean="0">
                <a:ea typeface="ＭＳ 明朝" pitchFamily="17" charset="-128"/>
              </a:rPr>
              <a:t>/</a:t>
            </a:r>
            <a:r>
              <a:rPr lang="en-US" altLang="ja-JP" sz="1800" i="1" dirty="0" smtClean="0">
                <a:ea typeface="ＭＳ 明朝" pitchFamily="17" charset="-128"/>
              </a:rPr>
              <a:t>Y</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i="1" baseline="-25000" dirty="0" smtClean="0">
                <a:ea typeface="ＭＳ 明朝" pitchFamily="17" charset="-128"/>
              </a:rPr>
              <a:t>P</a:t>
            </a:r>
            <a:r>
              <a:rPr lang="en-US"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T</a:t>
            </a:r>
            <a:r>
              <a:rPr lang="en-US" altLang="ja-JP" sz="1800" dirty="0" smtClean="0">
                <a:ea typeface="ＭＳ 明朝" pitchFamily="17" charset="-128"/>
              </a:rPr>
              <a:t>)</a:t>
            </a:r>
            <a:r>
              <a:rPr lang="ja-JP" altLang="ja-JP" sz="1800" dirty="0" smtClean="0">
                <a:ea typeface="ＭＳ 明朝" pitchFamily="17" charset="-128"/>
              </a:rPr>
              <a:t>＝</a:t>
            </a:r>
            <a:r>
              <a:rPr lang="en-US" altLang="ja-JP" sz="1800" i="1" dirty="0" err="1" smtClean="0">
                <a:ea typeface="ＭＳ 明朝" pitchFamily="17" charset="-128"/>
              </a:rPr>
              <a:t>cY</a:t>
            </a:r>
            <a:r>
              <a:rPr lang="en-US" altLang="ja-JP" sz="1800" i="1" baseline="-25000" dirty="0" err="1" smtClean="0">
                <a:ea typeface="ＭＳ 明朝" pitchFamily="17" charset="-128"/>
              </a:rPr>
              <a:t>P</a:t>
            </a:r>
            <a:r>
              <a:rPr lang="en-US"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T</a:t>
            </a:r>
            <a:r>
              <a:rPr lang="en-US" altLang="ja-JP" sz="1800" dirty="0" smtClean="0">
                <a:ea typeface="ＭＳ 明朝" pitchFamily="17" charset="-128"/>
              </a:rPr>
              <a:t>)</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T</a:t>
            </a:r>
            <a:r>
              <a:rPr lang="en-US"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en-US" altLang="ja-JP" sz="1800" dirty="0" smtClean="0">
                <a:ea typeface="ＭＳ 明朝" pitchFamily="17" charset="-128"/>
              </a:rPr>
              <a:t>)</a:t>
            </a:r>
            <a:endParaRPr lang="en-US" altLang="ja-JP" sz="1800" dirty="0" smtClean="0"/>
          </a:p>
          <a:p>
            <a:pPr>
              <a:buNone/>
            </a:pPr>
            <a:r>
              <a:rPr lang="en-US" altLang="ja-JP" sz="1800" dirty="0" smtClean="0"/>
              <a:t>In the boom period, transitory income </a:t>
            </a:r>
            <a:r>
              <a:rPr lang="en-US" altLang="ja-JP" sz="1800" dirty="0" smtClean="0"/>
              <a:t>Y</a:t>
            </a:r>
            <a:r>
              <a:rPr lang="en-US" altLang="ja-JP" sz="1800" i="1" baseline="-25000" dirty="0" smtClean="0">
                <a:ea typeface="ＭＳ 明朝" pitchFamily="17" charset="-128"/>
              </a:rPr>
              <a:t>T</a:t>
            </a:r>
            <a:r>
              <a:rPr lang="en-US" altLang="ja-JP" sz="1800" dirty="0" smtClean="0"/>
              <a:t> </a:t>
            </a:r>
            <a:r>
              <a:rPr lang="en-US" altLang="ja-JP" sz="1800" dirty="0" smtClean="0"/>
              <a:t>increases, </a:t>
            </a:r>
            <a:r>
              <a:rPr lang="en-US" altLang="ja-JP" sz="1800" dirty="0" smtClean="0"/>
              <a:t>the ratio(</a:t>
            </a:r>
            <a:r>
              <a:rPr lang="en-US" altLang="ja-JP" sz="1800" i="1" dirty="0" smtClean="0">
                <a:ea typeface="ＭＳ 明朝" pitchFamily="17" charset="-128"/>
              </a:rPr>
              <a:t>Y</a:t>
            </a:r>
            <a:r>
              <a:rPr lang="en-US" altLang="ja-JP" sz="1800" i="1" baseline="-25000" dirty="0" smtClean="0">
                <a:ea typeface="ＭＳ 明朝" pitchFamily="17" charset="-128"/>
              </a:rPr>
              <a:t>T</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en-US" altLang="ja-JP" sz="1800" dirty="0" smtClean="0">
                <a:ea typeface="ＭＳ 明朝" pitchFamily="17" charset="-128"/>
              </a:rPr>
              <a:t>)</a:t>
            </a:r>
            <a:r>
              <a:rPr lang="ja-JP" altLang="ja-JP" sz="1800" dirty="0" smtClean="0">
                <a:ea typeface="ＭＳ 明朝" pitchFamily="17" charset="-128"/>
              </a:rPr>
              <a:t> </a:t>
            </a:r>
            <a:r>
              <a:rPr lang="en-US" altLang="ja-JP" sz="1800" dirty="0" smtClean="0"/>
              <a:t>rises and </a:t>
            </a:r>
            <a:r>
              <a:rPr lang="en-US" altLang="ja-JP" sz="1800" i="1" dirty="0" smtClean="0">
                <a:ea typeface="ＭＳ 明朝" pitchFamily="17" charset="-128"/>
              </a:rPr>
              <a:t>C</a:t>
            </a:r>
            <a:r>
              <a:rPr lang="ja-JP" altLang="ja-JP" sz="1800" dirty="0" smtClean="0">
                <a:ea typeface="ＭＳ 明朝" pitchFamily="17" charset="-128"/>
              </a:rPr>
              <a:t>／</a:t>
            </a:r>
            <a:r>
              <a:rPr lang="en-US" altLang="ja-JP" sz="1800" i="1" dirty="0" smtClean="0">
                <a:ea typeface="ＭＳ 明朝" pitchFamily="17" charset="-128"/>
              </a:rPr>
              <a:t>Y </a:t>
            </a:r>
            <a:r>
              <a:rPr lang="en-US" altLang="ja-JP" sz="1800" dirty="0" smtClean="0"/>
              <a:t>falls.</a:t>
            </a:r>
          </a:p>
          <a:p>
            <a:pPr>
              <a:buNone/>
            </a:pPr>
            <a:r>
              <a:rPr lang="en-US" altLang="ja-JP" sz="1800" dirty="0" smtClean="0"/>
              <a:t>In the recession period, transitory income </a:t>
            </a:r>
            <a:r>
              <a:rPr lang="en-US" altLang="ja-JP" sz="1800" dirty="0" smtClean="0"/>
              <a:t>Y</a:t>
            </a:r>
            <a:r>
              <a:rPr lang="en-US" altLang="ja-JP" sz="1800" i="1" baseline="-25000" dirty="0" smtClean="0">
                <a:ea typeface="ＭＳ 明朝" pitchFamily="17" charset="-128"/>
              </a:rPr>
              <a:t>T</a:t>
            </a:r>
            <a:r>
              <a:rPr lang="en-US" altLang="ja-JP" sz="1800" dirty="0" smtClean="0"/>
              <a:t> </a:t>
            </a:r>
            <a:r>
              <a:rPr lang="en-US" altLang="ja-JP" sz="1800" dirty="0" smtClean="0"/>
              <a:t>decreases, </a:t>
            </a:r>
            <a:r>
              <a:rPr lang="en-US" altLang="ja-JP" sz="1800" dirty="0" smtClean="0"/>
              <a:t>the </a:t>
            </a:r>
            <a:r>
              <a:rPr lang="en-US" altLang="ja-JP" sz="1800" dirty="0" smtClean="0"/>
              <a:t>ratio of </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T</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ja-JP" altLang="ja-JP" sz="1800" dirty="0" smtClean="0">
                <a:ea typeface="ＭＳ 明朝" pitchFamily="17" charset="-128"/>
              </a:rPr>
              <a:t>） </a:t>
            </a:r>
            <a:r>
              <a:rPr lang="en-US" altLang="ja-JP" sz="1800" dirty="0" smtClean="0"/>
              <a:t>falls, and </a:t>
            </a:r>
            <a:r>
              <a:rPr lang="en-US" altLang="ja-JP" sz="1800" i="1" dirty="0" smtClean="0">
                <a:ea typeface="ＭＳ 明朝" pitchFamily="17" charset="-128"/>
              </a:rPr>
              <a:t>C</a:t>
            </a:r>
            <a:r>
              <a:rPr lang="ja-JP" altLang="ja-JP" sz="1800" dirty="0" smtClean="0">
                <a:ea typeface="ＭＳ 明朝" pitchFamily="17" charset="-128"/>
              </a:rPr>
              <a:t>／</a:t>
            </a:r>
            <a:r>
              <a:rPr lang="en-US" altLang="ja-JP" sz="1800" i="1" dirty="0" smtClean="0">
                <a:ea typeface="ＭＳ 明朝" pitchFamily="17" charset="-128"/>
              </a:rPr>
              <a:t>Y </a:t>
            </a:r>
            <a:r>
              <a:rPr lang="en-US" altLang="ja-JP" sz="1800" dirty="0" smtClean="0"/>
              <a:t>rises.</a:t>
            </a:r>
          </a:p>
          <a:p>
            <a:pPr>
              <a:buNone/>
            </a:pPr>
            <a:r>
              <a:rPr lang="en-US" altLang="ja-JP" sz="1800" dirty="0" smtClean="0"/>
              <a:t>In the long term, both transitory income and </a:t>
            </a:r>
            <a:r>
              <a:rPr lang="en-US" altLang="ja-JP" sz="1800" dirty="0" smtClean="0"/>
              <a:t>transitory </a:t>
            </a:r>
            <a:r>
              <a:rPr lang="en-US" altLang="ja-JP" sz="1800" dirty="0" smtClean="0"/>
              <a:t>consumption are deducted zero, long-run </a:t>
            </a:r>
            <a:r>
              <a:rPr lang="en-US" altLang="ja-JP" sz="1800" dirty="0" smtClean="0"/>
              <a:t>average </a:t>
            </a:r>
            <a:r>
              <a:rPr lang="en-US" altLang="ja-JP" sz="1800" dirty="0" smtClean="0"/>
              <a:t>propensity to consume </a:t>
            </a:r>
            <a:r>
              <a:rPr lang="en-US" altLang="ja-JP" sz="1800" dirty="0" smtClean="0"/>
              <a:t>is</a:t>
            </a:r>
            <a:r>
              <a:rPr lang="en-US" altLang="ja-JP" sz="1800" i="1" dirty="0" smtClean="0">
                <a:ea typeface="ＭＳ 明朝" pitchFamily="17" charset="-128"/>
              </a:rPr>
              <a:t> </a:t>
            </a:r>
            <a:r>
              <a:rPr lang="en-US" altLang="ja-JP" sz="1800" i="1" dirty="0" smtClean="0">
                <a:ea typeface="ＭＳ 明朝" pitchFamily="17" charset="-128"/>
              </a:rPr>
              <a:t>C</a:t>
            </a:r>
            <a:r>
              <a:rPr lang="en-US" altLang="ja-JP" sz="1800" dirty="0" smtClean="0">
                <a:ea typeface="ＭＳ 明朝" pitchFamily="17" charset="-128"/>
              </a:rPr>
              <a:t> </a:t>
            </a:r>
            <a:r>
              <a:rPr lang="ja-JP" altLang="ja-JP" sz="1800" dirty="0" smtClean="0">
                <a:ea typeface="ＭＳ 明朝" pitchFamily="17" charset="-128"/>
              </a:rPr>
              <a:t>／</a:t>
            </a:r>
            <a:r>
              <a:rPr lang="en-US" altLang="ja-JP" sz="1800" i="1" dirty="0" smtClean="0">
                <a:ea typeface="ＭＳ 明朝" pitchFamily="17" charset="-128"/>
              </a:rPr>
              <a:t>Y</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i="1" baseline="-25000" dirty="0" smtClean="0">
                <a:ea typeface="ＭＳ 明朝" pitchFamily="17" charset="-128"/>
              </a:rPr>
              <a:t>P</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i="1" baseline="-25000" dirty="0" smtClean="0">
                <a:ea typeface="ＭＳ 明朝" pitchFamily="17" charset="-128"/>
              </a:rPr>
              <a:t>P</a:t>
            </a:r>
            <a:r>
              <a:rPr lang="ja-JP" altLang="ja-JP" sz="1800" dirty="0" smtClean="0">
                <a:ea typeface="ＭＳ 明朝" pitchFamily="17" charset="-128"/>
              </a:rPr>
              <a:t>＝</a:t>
            </a:r>
            <a:r>
              <a:rPr lang="en-US" altLang="ja-JP" sz="1800" dirty="0" smtClean="0">
                <a:ea typeface="ＭＳ 明朝" pitchFamily="17" charset="-128"/>
              </a:rPr>
              <a:t>c</a:t>
            </a:r>
          </a:p>
          <a:p>
            <a:r>
              <a:rPr lang="ja-JP" altLang="ja-JP" sz="1800" dirty="0" smtClean="0"/>
              <a:t>変動消費や変動所得は長期的にはプラス・マイナスでゼロ。</a:t>
            </a:r>
          </a:p>
          <a:p>
            <a:r>
              <a:rPr lang="ja-JP" altLang="ja-JP" sz="1800" dirty="0" smtClean="0"/>
              <a:t>消費者が消費計画を立てるときには、予期せぬ変動</a:t>
            </a:r>
            <a:r>
              <a:rPr lang="ja-JP" altLang="ja-JP" sz="1800" dirty="0" smtClean="0"/>
              <a:t>消費</a:t>
            </a:r>
            <a:r>
              <a:rPr lang="en-US" altLang="ja-JP" sz="1800" i="1" dirty="0" smtClean="0"/>
              <a:t>C</a:t>
            </a:r>
            <a:r>
              <a:rPr lang="en-US" altLang="ja-JP" sz="1800" i="1" baseline="-25000" dirty="0" smtClean="0"/>
              <a:t>T</a:t>
            </a:r>
            <a:r>
              <a:rPr lang="ja-JP" altLang="ja-JP" sz="1800" dirty="0" smtClean="0"/>
              <a:t>は</a:t>
            </a:r>
            <a:endParaRPr lang="en-US" altLang="ja-JP" sz="1800" dirty="0" smtClean="0"/>
          </a:p>
          <a:p>
            <a:r>
              <a:rPr lang="ja-JP" altLang="ja-JP" sz="1800" dirty="0" smtClean="0"/>
              <a:t>予め考慮</a:t>
            </a:r>
            <a:r>
              <a:rPr lang="ja-JP" altLang="ja-JP" sz="1800" dirty="0" smtClean="0"/>
              <a:t>しないので、恒常消費</a:t>
            </a:r>
            <a:r>
              <a:rPr lang="en-US" altLang="ja-JP" sz="1800" i="1" dirty="0" smtClean="0"/>
              <a:t>C</a:t>
            </a:r>
            <a:r>
              <a:rPr lang="en-US" altLang="ja-JP" sz="1800" i="1" baseline="-25000" dirty="0" smtClean="0"/>
              <a:t>P</a:t>
            </a:r>
            <a:r>
              <a:rPr lang="ja-JP" altLang="ja-JP" sz="1800" dirty="0" smtClean="0"/>
              <a:t>の消費計画を立て</a:t>
            </a:r>
            <a:r>
              <a:rPr lang="ja-JP" altLang="ja-JP" sz="1800" dirty="0" smtClean="0"/>
              <a:t>、恒常所得</a:t>
            </a:r>
            <a:endParaRPr lang="en-US" altLang="ja-JP" sz="1800" dirty="0" smtClean="0"/>
          </a:p>
          <a:p>
            <a:r>
              <a:rPr lang="en-US" altLang="ja-JP" sz="1800" i="1" dirty="0" smtClean="0"/>
              <a:t>Y</a:t>
            </a:r>
            <a:r>
              <a:rPr lang="en-US" altLang="ja-JP" sz="1800" i="1" baseline="-25000" dirty="0" smtClean="0"/>
              <a:t>P</a:t>
            </a:r>
            <a:r>
              <a:rPr lang="ja-JP" altLang="ja-JP" sz="1800" dirty="0" smtClean="0"/>
              <a:t>に基づく。</a:t>
            </a:r>
            <a:r>
              <a:rPr lang="en-US" altLang="ja-JP" sz="1800" i="1" dirty="0" smtClean="0"/>
              <a:t>C</a:t>
            </a:r>
            <a:r>
              <a:rPr lang="ja-JP" altLang="ja-JP" sz="1800" dirty="0" smtClean="0"/>
              <a:t>＝</a:t>
            </a:r>
            <a:r>
              <a:rPr lang="en-US" altLang="ja-JP" sz="1800" i="1" dirty="0" smtClean="0"/>
              <a:t>C</a:t>
            </a:r>
            <a:r>
              <a:rPr lang="en-US" altLang="ja-JP" sz="1800" i="1" baseline="-25000" dirty="0" smtClean="0"/>
              <a:t>P</a:t>
            </a:r>
            <a:r>
              <a:rPr lang="ja-JP" altLang="ja-JP" sz="1800" dirty="0" smtClean="0"/>
              <a:t>＝</a:t>
            </a:r>
            <a:r>
              <a:rPr lang="en-US" altLang="ja-JP" sz="1800" dirty="0" smtClean="0"/>
              <a:t>c</a:t>
            </a:r>
            <a:r>
              <a:rPr lang="en-US" altLang="ja-JP" sz="1800" i="1" dirty="0" smtClean="0"/>
              <a:t> Y</a:t>
            </a:r>
            <a:r>
              <a:rPr lang="en-US" altLang="ja-JP" sz="1800" i="1" baseline="-25000" dirty="0" smtClean="0"/>
              <a:t>P</a:t>
            </a:r>
            <a:endParaRPr lang="ja-JP" altLang="ja-JP" sz="1800" dirty="0" smtClean="0"/>
          </a:p>
          <a:p>
            <a:r>
              <a:rPr lang="ja-JP" altLang="ja-JP" sz="1800" dirty="0" smtClean="0"/>
              <a:t>平均消費性向</a:t>
            </a:r>
            <a:r>
              <a:rPr lang="en-US" altLang="ja-JP" sz="1800" dirty="0" smtClean="0"/>
              <a:t>=</a:t>
            </a:r>
            <a:r>
              <a:rPr lang="ja-JP" altLang="ja-JP" sz="1800" dirty="0" smtClean="0"/>
              <a:t>　</a:t>
            </a:r>
            <a:r>
              <a:rPr lang="en-US" altLang="ja-JP" sz="1800" i="1" dirty="0" smtClean="0"/>
              <a:t>C</a:t>
            </a:r>
            <a:r>
              <a:rPr lang="en-US" altLang="ja-JP" sz="1800" dirty="0" smtClean="0"/>
              <a:t> </a:t>
            </a:r>
            <a:r>
              <a:rPr lang="ja-JP" altLang="ja-JP" sz="1800" dirty="0" smtClean="0"/>
              <a:t>／</a:t>
            </a:r>
            <a:r>
              <a:rPr lang="en-US" altLang="ja-JP" sz="1800" i="1" dirty="0" smtClean="0"/>
              <a:t>Y</a:t>
            </a:r>
            <a:r>
              <a:rPr lang="ja-JP" altLang="ja-JP" sz="1800" dirty="0" smtClean="0"/>
              <a:t>＝</a:t>
            </a:r>
            <a:r>
              <a:rPr lang="en-US" altLang="ja-JP" sz="1800" i="1" dirty="0" smtClean="0"/>
              <a:t>C</a:t>
            </a:r>
            <a:r>
              <a:rPr lang="en-US" altLang="ja-JP" sz="1800" i="1" baseline="-25000" dirty="0" smtClean="0"/>
              <a:t>P</a:t>
            </a:r>
            <a:r>
              <a:rPr lang="ja-JP" altLang="ja-JP" sz="1800" dirty="0" smtClean="0"/>
              <a:t>／（</a:t>
            </a:r>
            <a:r>
              <a:rPr lang="en-US" altLang="ja-JP" sz="1800" i="1" dirty="0" smtClean="0"/>
              <a:t>Y</a:t>
            </a:r>
            <a:r>
              <a:rPr lang="en-US" altLang="ja-JP" sz="1800" i="1" baseline="-25000" dirty="0" smtClean="0"/>
              <a:t>P</a:t>
            </a:r>
            <a:r>
              <a:rPr lang="ja-JP" altLang="ja-JP" sz="1800" dirty="0" smtClean="0"/>
              <a:t>＋</a:t>
            </a:r>
            <a:r>
              <a:rPr lang="en-US" altLang="ja-JP" sz="1800" i="1" dirty="0" smtClean="0"/>
              <a:t>Y</a:t>
            </a:r>
            <a:r>
              <a:rPr lang="en-US" altLang="ja-JP" sz="1800" i="1" baseline="-25000" dirty="0" smtClean="0"/>
              <a:t>T</a:t>
            </a:r>
            <a:r>
              <a:rPr lang="ja-JP" altLang="ja-JP" sz="1800" dirty="0" smtClean="0"/>
              <a:t>）＝</a:t>
            </a:r>
            <a:r>
              <a:rPr lang="en-US" altLang="ja-JP" sz="1800" i="1" dirty="0" err="1" smtClean="0"/>
              <a:t>cY</a:t>
            </a:r>
            <a:r>
              <a:rPr lang="en-US" altLang="ja-JP" sz="1800" i="1" baseline="-25000" dirty="0" err="1" smtClean="0"/>
              <a:t>P</a:t>
            </a:r>
            <a:r>
              <a:rPr lang="ja-JP" altLang="ja-JP" sz="1800" dirty="0" smtClean="0"/>
              <a:t>／（</a:t>
            </a:r>
            <a:r>
              <a:rPr lang="en-US" altLang="ja-JP" sz="1800" i="1" dirty="0" smtClean="0"/>
              <a:t>Y</a:t>
            </a:r>
            <a:r>
              <a:rPr lang="en-US" altLang="ja-JP" sz="1800" i="1" baseline="-25000" dirty="0" smtClean="0"/>
              <a:t>P</a:t>
            </a:r>
            <a:r>
              <a:rPr lang="ja-JP" altLang="ja-JP" sz="1800" dirty="0" smtClean="0"/>
              <a:t>＋</a:t>
            </a:r>
            <a:r>
              <a:rPr lang="en-US" altLang="ja-JP" sz="1800" i="1" dirty="0" smtClean="0"/>
              <a:t>Y</a:t>
            </a:r>
            <a:r>
              <a:rPr lang="en-US" altLang="ja-JP" sz="1800" i="1" baseline="-25000" dirty="0" smtClean="0"/>
              <a:t>T</a:t>
            </a:r>
            <a:r>
              <a:rPr lang="ja-JP" altLang="ja-JP" sz="1800" dirty="0" smtClean="0"/>
              <a:t>）</a:t>
            </a:r>
            <a:endParaRPr lang="en-US" altLang="ja-JP" sz="1800" dirty="0" smtClean="0"/>
          </a:p>
          <a:p>
            <a:r>
              <a:rPr lang="ja-JP" altLang="ja-JP" sz="1800" dirty="0" smtClean="0"/>
              <a:t>＝</a:t>
            </a:r>
            <a:r>
              <a:rPr lang="en-US" altLang="ja-JP" sz="1800" i="1" dirty="0" smtClean="0"/>
              <a:t>c</a:t>
            </a:r>
            <a:r>
              <a:rPr lang="ja-JP" altLang="ja-JP" sz="1800" dirty="0" smtClean="0"/>
              <a:t>／（</a:t>
            </a:r>
            <a:r>
              <a:rPr lang="en-US" altLang="ja-JP" sz="1800" dirty="0" smtClean="0"/>
              <a:t>1</a:t>
            </a:r>
            <a:r>
              <a:rPr lang="ja-JP" altLang="ja-JP" sz="1800" dirty="0" smtClean="0"/>
              <a:t>＋</a:t>
            </a:r>
            <a:r>
              <a:rPr lang="en-US" altLang="ja-JP" sz="1800" i="1" dirty="0" smtClean="0"/>
              <a:t>Y</a:t>
            </a:r>
            <a:r>
              <a:rPr lang="en-US" altLang="ja-JP" sz="1800" i="1" baseline="-25000" dirty="0" smtClean="0"/>
              <a:t>T</a:t>
            </a:r>
            <a:r>
              <a:rPr lang="ja-JP" altLang="ja-JP" sz="1800" dirty="0" smtClean="0"/>
              <a:t>／</a:t>
            </a:r>
            <a:r>
              <a:rPr lang="en-US" altLang="ja-JP" sz="1800" i="1" dirty="0" smtClean="0"/>
              <a:t>Y</a:t>
            </a:r>
            <a:r>
              <a:rPr lang="en-US" altLang="ja-JP" sz="1800" i="1" baseline="-25000" dirty="0" smtClean="0"/>
              <a:t>P</a:t>
            </a:r>
            <a:r>
              <a:rPr lang="ja-JP" altLang="ja-JP" sz="1800" dirty="0" smtClean="0"/>
              <a:t>）</a:t>
            </a:r>
          </a:p>
          <a:p>
            <a:r>
              <a:rPr lang="ja-JP" altLang="ja-JP" sz="1800" dirty="0" smtClean="0"/>
              <a:t>好況期には、変動所得</a:t>
            </a:r>
            <a:r>
              <a:rPr lang="en-US" altLang="ja-JP" sz="1800" i="1" dirty="0" smtClean="0"/>
              <a:t>Y</a:t>
            </a:r>
            <a:r>
              <a:rPr lang="en-US" altLang="ja-JP" sz="1800" i="1" baseline="-25000" dirty="0" smtClean="0"/>
              <a:t>T</a:t>
            </a:r>
            <a:r>
              <a:rPr lang="ja-JP" altLang="ja-JP" sz="1800" dirty="0" smtClean="0"/>
              <a:t>は増え、（</a:t>
            </a:r>
            <a:r>
              <a:rPr lang="en-US" altLang="ja-JP" sz="1800" i="1" dirty="0" smtClean="0"/>
              <a:t>Y</a:t>
            </a:r>
            <a:r>
              <a:rPr lang="en-US" altLang="ja-JP" sz="1800" i="1" baseline="-25000" dirty="0" smtClean="0"/>
              <a:t>T</a:t>
            </a:r>
            <a:r>
              <a:rPr lang="ja-JP" altLang="ja-JP" sz="1800" dirty="0" smtClean="0"/>
              <a:t>／</a:t>
            </a:r>
            <a:r>
              <a:rPr lang="en-US" altLang="ja-JP" sz="1800" i="1" dirty="0" smtClean="0"/>
              <a:t>Y</a:t>
            </a:r>
            <a:r>
              <a:rPr lang="en-US" altLang="ja-JP" sz="1800" i="1" baseline="-25000" dirty="0" smtClean="0"/>
              <a:t>P</a:t>
            </a:r>
            <a:r>
              <a:rPr lang="ja-JP" altLang="ja-JP" sz="1800" dirty="0" smtClean="0"/>
              <a:t>）の比率は上がり</a:t>
            </a:r>
            <a:r>
              <a:rPr lang="ja-JP" altLang="ja-JP" sz="1800" dirty="0" smtClean="0"/>
              <a:t>、</a:t>
            </a:r>
            <a:endParaRPr lang="en-US" altLang="ja-JP" sz="1800" dirty="0" smtClean="0"/>
          </a:p>
          <a:p>
            <a:r>
              <a:rPr lang="en-US" altLang="ja-JP" sz="1800" i="1" dirty="0" smtClean="0"/>
              <a:t>C</a:t>
            </a:r>
            <a:r>
              <a:rPr lang="ja-JP" altLang="ja-JP" sz="1800" dirty="0" smtClean="0"/>
              <a:t>／</a:t>
            </a:r>
            <a:r>
              <a:rPr lang="en-US" altLang="ja-JP" sz="1800" i="1" dirty="0" smtClean="0"/>
              <a:t>Y</a:t>
            </a:r>
            <a:r>
              <a:rPr lang="ja-JP" altLang="ja-JP" sz="1800" dirty="0" smtClean="0"/>
              <a:t>は下がる。</a:t>
            </a:r>
            <a:endParaRPr lang="en-US" altLang="ja-JP" sz="1800" dirty="0" smtClean="0"/>
          </a:p>
          <a:p>
            <a:r>
              <a:rPr lang="ja-JP" altLang="ja-JP" sz="1800" dirty="0" smtClean="0"/>
              <a:t>不況期には、変動所得</a:t>
            </a:r>
            <a:r>
              <a:rPr lang="en-US" altLang="ja-JP" sz="1800" i="1" dirty="0" smtClean="0"/>
              <a:t>Y</a:t>
            </a:r>
            <a:r>
              <a:rPr lang="en-US" altLang="ja-JP" sz="1800" i="1" baseline="-25000" dirty="0" smtClean="0"/>
              <a:t>T</a:t>
            </a:r>
            <a:r>
              <a:rPr lang="ja-JP" altLang="ja-JP" sz="1800" dirty="0" smtClean="0"/>
              <a:t>は減り、（</a:t>
            </a:r>
            <a:r>
              <a:rPr lang="en-US" altLang="ja-JP" sz="1800" i="1" dirty="0" smtClean="0"/>
              <a:t>Y</a:t>
            </a:r>
            <a:r>
              <a:rPr lang="en-US" altLang="ja-JP" sz="1800" i="1" baseline="-25000" dirty="0" smtClean="0"/>
              <a:t>T</a:t>
            </a:r>
            <a:r>
              <a:rPr lang="ja-JP" altLang="ja-JP" sz="1800" dirty="0" smtClean="0"/>
              <a:t>／</a:t>
            </a:r>
            <a:r>
              <a:rPr lang="en-US" altLang="ja-JP" sz="1800" i="1" dirty="0" smtClean="0"/>
              <a:t>Y</a:t>
            </a:r>
            <a:r>
              <a:rPr lang="en-US" altLang="ja-JP" sz="1800" i="1" baseline="-25000" dirty="0" smtClean="0"/>
              <a:t>P</a:t>
            </a:r>
            <a:r>
              <a:rPr lang="ja-JP" altLang="ja-JP" sz="1800" dirty="0" smtClean="0"/>
              <a:t>）の比率は下がり</a:t>
            </a:r>
            <a:r>
              <a:rPr lang="ja-JP" altLang="ja-JP" sz="1800" dirty="0" smtClean="0"/>
              <a:t>、</a:t>
            </a:r>
            <a:endParaRPr lang="en-US" altLang="ja-JP" sz="1800" dirty="0" smtClean="0"/>
          </a:p>
          <a:p>
            <a:r>
              <a:rPr lang="en-US" altLang="ja-JP" sz="1800" i="1" dirty="0" smtClean="0"/>
              <a:t>C</a:t>
            </a:r>
            <a:r>
              <a:rPr lang="en-US" altLang="ja-JP" sz="1800" dirty="0" smtClean="0"/>
              <a:t> </a:t>
            </a:r>
            <a:r>
              <a:rPr lang="ja-JP" altLang="ja-JP" sz="1800" dirty="0" smtClean="0"/>
              <a:t>／</a:t>
            </a:r>
            <a:r>
              <a:rPr lang="en-US" altLang="ja-JP" sz="1800" i="1" dirty="0" smtClean="0"/>
              <a:t>Y</a:t>
            </a:r>
            <a:r>
              <a:rPr lang="ja-JP" altLang="ja-JP" sz="1800" dirty="0" smtClean="0"/>
              <a:t>は上がる。</a:t>
            </a:r>
          </a:p>
          <a:p>
            <a:r>
              <a:rPr lang="ja-JP" altLang="ja-JP" sz="1800" dirty="0" smtClean="0"/>
              <a:t>長期的には変動所得も変動消費も差し引きゼロ、長期の</a:t>
            </a:r>
            <a:r>
              <a:rPr lang="ja-JP" altLang="ja-JP" sz="1800" dirty="0" smtClean="0"/>
              <a:t>平均</a:t>
            </a:r>
            <a:endParaRPr lang="en-US" altLang="ja-JP" sz="1800" dirty="0" smtClean="0"/>
          </a:p>
          <a:p>
            <a:r>
              <a:rPr lang="ja-JP" altLang="ja-JP" sz="1800" dirty="0" smtClean="0"/>
              <a:t>消費性</a:t>
            </a:r>
            <a:r>
              <a:rPr lang="ja-JP" altLang="ja-JP" sz="1800" dirty="0" smtClean="0"/>
              <a:t>向は</a:t>
            </a:r>
            <a:r>
              <a:rPr lang="ja-JP" altLang="ja-JP" sz="1800" dirty="0" smtClean="0"/>
              <a:t>、</a:t>
            </a:r>
            <a:r>
              <a:rPr lang="en-US" altLang="ja-JP" sz="1800" i="1" dirty="0" smtClean="0"/>
              <a:t>C</a:t>
            </a:r>
            <a:r>
              <a:rPr lang="en-US" altLang="ja-JP" sz="1800" dirty="0" smtClean="0"/>
              <a:t> </a:t>
            </a:r>
            <a:r>
              <a:rPr lang="ja-JP" altLang="ja-JP" sz="1800" dirty="0" smtClean="0"/>
              <a:t>／</a:t>
            </a:r>
            <a:r>
              <a:rPr lang="en-US" altLang="ja-JP" sz="1800" i="1" dirty="0" smtClean="0"/>
              <a:t>Y</a:t>
            </a:r>
            <a:r>
              <a:rPr lang="ja-JP" altLang="ja-JP" sz="1800" dirty="0" smtClean="0"/>
              <a:t>＝</a:t>
            </a:r>
            <a:r>
              <a:rPr lang="en-US" altLang="ja-JP" sz="1800" i="1" dirty="0" smtClean="0"/>
              <a:t>C</a:t>
            </a:r>
            <a:r>
              <a:rPr lang="en-US" altLang="ja-JP" sz="1800" i="1" baseline="-25000" dirty="0" smtClean="0"/>
              <a:t>P</a:t>
            </a:r>
            <a:r>
              <a:rPr lang="ja-JP" altLang="ja-JP" sz="1800" dirty="0" smtClean="0"/>
              <a:t>／</a:t>
            </a:r>
            <a:r>
              <a:rPr lang="en-US" altLang="ja-JP" sz="1800" i="1" dirty="0" smtClean="0"/>
              <a:t>Y</a:t>
            </a:r>
            <a:r>
              <a:rPr lang="en-US" altLang="ja-JP" sz="1800" i="1" baseline="-25000" dirty="0" smtClean="0"/>
              <a:t>P</a:t>
            </a:r>
            <a:r>
              <a:rPr lang="ja-JP" altLang="ja-JP" sz="1800" dirty="0" smtClean="0"/>
              <a:t>＝</a:t>
            </a:r>
            <a:r>
              <a:rPr lang="en-US" altLang="ja-JP" sz="1800" dirty="0" smtClean="0"/>
              <a:t>c</a:t>
            </a:r>
            <a:endParaRPr lang="ja-JP" altLang="ja-JP" sz="1800" dirty="0">
              <a:latin typeface="+mj-lt"/>
              <a:ea typeface="ＭＳ 明朝" pitchFamily="17" charset="-128"/>
            </a:endParaRPr>
          </a:p>
        </p:txBody>
      </p:sp>
      <p:pic>
        <p:nvPicPr>
          <p:cNvPr id="4" name="図 3"/>
          <p:cNvPicPr/>
          <p:nvPr/>
        </p:nvPicPr>
        <p:blipFill>
          <a:blip r:embed="rId2" cstate="print"/>
          <a:srcRect/>
          <a:stretch>
            <a:fillRect/>
          </a:stretch>
        </p:blipFill>
        <p:spPr bwMode="auto">
          <a:xfrm>
            <a:off x="6444208" y="3933056"/>
            <a:ext cx="2699792" cy="292494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
            <a:ext cx="7772400" cy="332655"/>
          </a:xfrm>
        </p:spPr>
        <p:txBody>
          <a:bodyPr>
            <a:normAutofit fontScale="90000"/>
          </a:bodyPr>
          <a:lstStyle/>
          <a:p>
            <a:r>
              <a:rPr lang="ja-JP" altLang="ja-JP" sz="2400" b="1" dirty="0" smtClean="0"/>
              <a:t> </a:t>
            </a:r>
            <a:r>
              <a:rPr lang="en-US" altLang="ja-JP" sz="2000" b="1" dirty="0" smtClean="0"/>
              <a:t>10</a:t>
            </a:r>
            <a:r>
              <a:rPr lang="ja-JP" altLang="ja-JP" sz="2000" b="1" dirty="0" err="1" smtClean="0"/>
              <a:t>．</a:t>
            </a:r>
            <a:r>
              <a:rPr lang="en-US" altLang="ja-JP" sz="2000" b="1" dirty="0" smtClean="0"/>
              <a:t>Life </a:t>
            </a:r>
            <a:r>
              <a:rPr lang="en-US" altLang="ja-JP" sz="2000" b="1" dirty="0" smtClean="0"/>
              <a:t>Cycle </a:t>
            </a:r>
            <a:r>
              <a:rPr lang="en-US" altLang="ja-JP" sz="2000" b="1" dirty="0" smtClean="0"/>
              <a:t>Hypothesis   </a:t>
            </a:r>
            <a:r>
              <a:rPr lang="ja-JP" altLang="ja-JP" sz="2000" b="1" dirty="0" smtClean="0"/>
              <a:t>ライフサイクル</a:t>
            </a:r>
            <a:r>
              <a:rPr lang="ja-JP" altLang="ja-JP" sz="2000" b="1" dirty="0" smtClean="0"/>
              <a:t>仮説</a:t>
            </a:r>
            <a:r>
              <a:rPr lang="ja-JP" altLang="en-US" sz="2000" b="1" dirty="0" smtClean="0"/>
              <a:t>　</a:t>
            </a:r>
            <a:r>
              <a:rPr lang="en-US" altLang="ja-JP" sz="2000" b="1" dirty="0" smtClean="0"/>
              <a:t/>
            </a:r>
            <a:br>
              <a:rPr lang="en-US" altLang="ja-JP" sz="2000" b="1" dirty="0" smtClean="0"/>
            </a:br>
            <a:endParaRPr lang="ja-JP" altLang="en-US" sz="20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107504" y="332656"/>
            <a:ext cx="8928992" cy="6220544"/>
          </a:xfrm>
        </p:spPr>
        <p:txBody>
          <a:bodyPr>
            <a:normAutofit fontScale="92500" lnSpcReduction="10000"/>
          </a:bodyPr>
          <a:lstStyle/>
          <a:p>
            <a:pPr>
              <a:buNone/>
            </a:pPr>
            <a:r>
              <a:rPr lang="en-US" altLang="ja-JP" sz="1800" dirty="0" smtClean="0"/>
              <a:t>Transitory </a:t>
            </a:r>
            <a:r>
              <a:rPr lang="en-US" altLang="ja-JP" sz="1800" dirty="0" smtClean="0"/>
              <a:t>consumption and transitory income compensate plus or minus to zero in the long run.</a:t>
            </a:r>
          </a:p>
          <a:p>
            <a:pPr>
              <a:buNone/>
            </a:pPr>
            <a:r>
              <a:rPr lang="en-US" altLang="ja-JP" sz="1800" b="1" dirty="0" smtClean="0"/>
              <a:t>Life cycle hypothesis of Modigliani and </a:t>
            </a:r>
            <a:r>
              <a:rPr lang="en-US" altLang="ja-JP" sz="1800" b="1" dirty="0" err="1" smtClean="0"/>
              <a:t>Brunberg</a:t>
            </a:r>
            <a:endParaRPr lang="en-US" altLang="ja-JP" sz="1800" b="1" dirty="0" smtClean="0"/>
          </a:p>
          <a:p>
            <a:pPr>
              <a:buNone/>
            </a:pPr>
            <a:r>
              <a:rPr lang="en-US" altLang="ja-JP" sz="1800" dirty="0" smtClean="0"/>
              <a:t>Budget constraint is the discounted present value of lifetime income, to maximize a lifetime utility function ⇒ to determine the optimum consumption in each period according to life cycle</a:t>
            </a:r>
          </a:p>
          <a:p>
            <a:pPr>
              <a:buNone/>
            </a:pPr>
            <a:r>
              <a:rPr lang="en-US" altLang="ja-JP" sz="1800" dirty="0" smtClean="0"/>
              <a:t>2 period model, total discounted present value of consumer's consumption,</a:t>
            </a:r>
          </a:p>
          <a:p>
            <a:pPr>
              <a:buNone/>
            </a:pPr>
            <a:r>
              <a:rPr lang="en-US" altLang="ja-JP" sz="1800" dirty="0" smtClean="0"/>
              <a:t>The sum of the consumption </a:t>
            </a:r>
            <a:r>
              <a:rPr lang="en-US" altLang="ja-JP" sz="1800" i="1" dirty="0" smtClean="0">
                <a:ea typeface="ＭＳ 明朝" pitchFamily="17" charset="-128"/>
              </a:rPr>
              <a:t>C</a:t>
            </a:r>
            <a:r>
              <a:rPr lang="en-US" altLang="ja-JP" sz="1800" baseline="-25000" dirty="0" smtClean="0">
                <a:ea typeface="ＭＳ 明朝" pitchFamily="17" charset="-128"/>
              </a:rPr>
              <a:t>0 </a:t>
            </a:r>
            <a:r>
              <a:rPr lang="en-US" altLang="ja-JP" sz="1800" dirty="0" smtClean="0"/>
              <a:t>in this period (young age) and the discounted present value of the consumption </a:t>
            </a:r>
            <a:r>
              <a:rPr lang="en-US" altLang="ja-JP" sz="1800" i="1" dirty="0" smtClean="0">
                <a:ea typeface="ＭＳ 明朝" pitchFamily="17" charset="-128"/>
              </a:rPr>
              <a:t>C</a:t>
            </a:r>
            <a:r>
              <a:rPr lang="en-US" altLang="ja-JP" sz="1800" baseline="-25000" dirty="0" smtClean="0">
                <a:ea typeface="ＭＳ 明朝" pitchFamily="17" charset="-128"/>
              </a:rPr>
              <a:t>1 </a:t>
            </a:r>
            <a:r>
              <a:rPr lang="en-US" altLang="ja-JP" sz="1800" dirty="0" smtClean="0"/>
              <a:t>in the next period (old age) </a:t>
            </a:r>
          </a:p>
          <a:p>
            <a:pPr>
              <a:buNone/>
            </a:pPr>
            <a:r>
              <a:rPr lang="en-US" altLang="ja-JP" sz="1800" dirty="0" smtClean="0">
                <a:ea typeface="ＭＳ 明朝" pitchFamily="17" charset="-128"/>
              </a:rPr>
              <a:t>     </a:t>
            </a:r>
            <a:r>
              <a:rPr lang="ja-JP" altLang="en-US" sz="1800" dirty="0"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ja-JP" altLang="ja-JP" sz="1800" dirty="0" smtClean="0">
                <a:ea typeface="ＭＳ 明朝" pitchFamily="17" charset="-128"/>
              </a:rPr>
              <a:t>＝Σ</a:t>
            </a:r>
            <a:r>
              <a:rPr lang="en-US" altLang="ja-JP" sz="1800" baseline="-25000" dirty="0" smtClean="0">
                <a:ea typeface="ＭＳ 明朝" pitchFamily="17" charset="-128"/>
              </a:rPr>
              <a:t>t=0</a:t>
            </a:r>
            <a:r>
              <a:rPr lang="en-US" altLang="ja-JP" sz="1800" baseline="30000" dirty="0" smtClean="0">
                <a:ea typeface="ＭＳ 明朝" pitchFamily="17" charset="-128"/>
              </a:rPr>
              <a:t>1</a:t>
            </a:r>
            <a:r>
              <a:rPr lang="en-US" altLang="ja-JP" sz="1800" dirty="0" smtClean="0">
                <a:ea typeface="ＭＳ 明朝" pitchFamily="17" charset="-128"/>
              </a:rPr>
              <a:t> </a:t>
            </a:r>
            <a:r>
              <a:rPr lang="en-US" altLang="ja-JP" sz="1800" i="1" dirty="0" smtClean="0">
                <a:ea typeface="ＭＳ 明朝" pitchFamily="17" charset="-128"/>
              </a:rPr>
              <a:t>C </a:t>
            </a:r>
            <a:r>
              <a:rPr lang="en-US" altLang="ja-JP" sz="1800" i="1" baseline="-25000" dirty="0" smtClean="0">
                <a:ea typeface="ＭＳ 明朝" pitchFamily="17" charset="-128"/>
              </a:rPr>
              <a:t>t</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en-US" altLang="ja-JP" sz="1800" i="1" baseline="30000" dirty="0" smtClean="0">
                <a:ea typeface="ＭＳ 明朝" pitchFamily="17" charset="-128"/>
              </a:rPr>
              <a:t>t </a:t>
            </a:r>
            <a:endParaRPr lang="en-US" altLang="ja-JP" sz="1800" dirty="0" smtClean="0"/>
          </a:p>
          <a:p>
            <a:pPr>
              <a:buNone/>
            </a:pPr>
            <a:r>
              <a:rPr lang="en-US" altLang="ja-JP" sz="1800" dirty="0" smtClean="0"/>
              <a:t>The total asset W is the sum of the asset </a:t>
            </a:r>
            <a:r>
              <a:rPr lang="en-US" altLang="ja-JP" sz="1800" i="1" dirty="0" smtClean="0">
                <a:ea typeface="ＭＳ 明朝" pitchFamily="17" charset="-128"/>
              </a:rPr>
              <a:t>A</a:t>
            </a:r>
            <a:r>
              <a:rPr lang="en-US" altLang="ja-JP" sz="1800" baseline="-25000" dirty="0" smtClean="0">
                <a:ea typeface="ＭＳ 明朝" pitchFamily="17" charset="-128"/>
              </a:rPr>
              <a:t>0</a:t>
            </a:r>
            <a:r>
              <a:rPr lang="en-US" altLang="ja-JP" sz="1800" dirty="0" smtClean="0"/>
              <a:t> at the beginning and the income </a:t>
            </a:r>
            <a:r>
              <a:rPr lang="en-US" altLang="ja-JP" sz="1800" i="1" dirty="0" smtClean="0">
                <a:ea typeface="ＭＳ 明朝" pitchFamily="17" charset="-128"/>
              </a:rPr>
              <a:t>Y</a:t>
            </a:r>
            <a:r>
              <a:rPr lang="en-US" altLang="ja-JP" sz="1800" baseline="-25000" dirty="0" smtClean="0">
                <a:ea typeface="ＭＳ 明朝" pitchFamily="17" charset="-128"/>
              </a:rPr>
              <a:t>1 </a:t>
            </a:r>
            <a:r>
              <a:rPr lang="en-US" altLang="ja-JP" sz="1800" dirty="0" smtClean="0"/>
              <a:t>at this period, and the discounted present value of the next income </a:t>
            </a:r>
            <a:r>
              <a:rPr lang="en-US" altLang="ja-JP" sz="1800" i="1" dirty="0" smtClean="0">
                <a:ea typeface="ＭＳ 明朝" pitchFamily="17" charset="-128"/>
              </a:rPr>
              <a:t>Y</a:t>
            </a:r>
            <a:r>
              <a:rPr lang="en-US" altLang="ja-JP" sz="1800" baseline="-25000" dirty="0" smtClean="0">
                <a:ea typeface="ＭＳ 明朝" pitchFamily="17" charset="-128"/>
              </a:rPr>
              <a:t>1 </a:t>
            </a:r>
            <a:r>
              <a:rPr lang="en-US" altLang="ja-JP" sz="1800" dirty="0" smtClean="0"/>
              <a:t>at the future period </a:t>
            </a:r>
            <a:r>
              <a:rPr lang="en-US" altLang="ja-JP" sz="1800" i="1" dirty="0" smtClean="0">
                <a:ea typeface="ＭＳ 明朝" pitchFamily="17" charset="-128"/>
              </a:rPr>
              <a:t>Y</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  </a:t>
            </a:r>
          </a:p>
          <a:p>
            <a:pPr>
              <a:buNone/>
            </a:pPr>
            <a:r>
              <a:rPr lang="en-US" altLang="ja-JP" sz="1800" dirty="0" smtClean="0">
                <a:ea typeface="ＭＳ 明朝" pitchFamily="17" charset="-128"/>
              </a:rPr>
              <a:t> </a:t>
            </a:r>
            <a:r>
              <a:rPr lang="ja-JP" altLang="en-US" sz="1800" dirty="0" smtClean="0">
                <a:ea typeface="ＭＳ 明朝" pitchFamily="17" charset="-128"/>
              </a:rPr>
              <a:t>＝</a:t>
            </a:r>
            <a:r>
              <a:rPr lang="en-US" altLang="ja-JP" sz="1800" i="1" dirty="0" smtClean="0">
                <a:ea typeface="ＭＳ 明朝" pitchFamily="17" charset="-128"/>
              </a:rPr>
              <a:t>W</a:t>
            </a:r>
            <a:r>
              <a:rPr lang="ja-JP" altLang="ja-JP" sz="1800" dirty="0" smtClean="0">
                <a:ea typeface="ＭＳ 明朝" pitchFamily="17" charset="-128"/>
              </a:rPr>
              <a:t>＝</a:t>
            </a:r>
            <a:r>
              <a:rPr lang="en-US" altLang="ja-JP" sz="1800" i="1" dirty="0" smtClean="0">
                <a:ea typeface="ＭＳ 明朝" pitchFamily="17" charset="-128"/>
              </a:rPr>
              <a:t>A</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ja-JP" altLang="ja-JP" sz="1800" dirty="0" smtClean="0">
                <a:ea typeface="ＭＳ 明朝" pitchFamily="17" charset="-128"/>
              </a:rPr>
              <a:t>＝</a:t>
            </a:r>
            <a:r>
              <a:rPr lang="en-US" altLang="ja-JP" sz="1800" i="1" dirty="0" smtClean="0">
                <a:ea typeface="ＭＳ 明朝" pitchFamily="17" charset="-128"/>
              </a:rPr>
              <a:t>A</a:t>
            </a:r>
            <a:r>
              <a:rPr lang="en-US" altLang="ja-JP" sz="1800" baseline="-25000" dirty="0" smtClean="0">
                <a:ea typeface="ＭＳ 明朝" pitchFamily="17" charset="-128"/>
              </a:rPr>
              <a:t>0</a:t>
            </a:r>
            <a:r>
              <a:rPr lang="ja-JP" altLang="ja-JP" sz="1800" dirty="0" smtClean="0">
                <a:ea typeface="ＭＳ 明朝" pitchFamily="17" charset="-128"/>
              </a:rPr>
              <a:t>＋Σ</a:t>
            </a:r>
            <a:r>
              <a:rPr lang="en-US" altLang="ja-JP" sz="1800" i="1" baseline="-25000" dirty="0" smtClean="0">
                <a:ea typeface="ＭＳ 明朝" pitchFamily="17" charset="-128"/>
              </a:rPr>
              <a:t>t</a:t>
            </a:r>
            <a:r>
              <a:rPr lang="en-US" altLang="ja-JP" sz="1800" baseline="-25000" dirty="0" smtClean="0">
                <a:ea typeface="ＭＳ 明朝" pitchFamily="17" charset="-128"/>
              </a:rPr>
              <a:t>=0</a:t>
            </a:r>
            <a:r>
              <a:rPr lang="en-US" altLang="ja-JP" sz="1800" baseline="30000" dirty="0" smtClean="0">
                <a:ea typeface="ＭＳ 明朝" pitchFamily="17" charset="-128"/>
              </a:rPr>
              <a:t>1</a:t>
            </a:r>
            <a:r>
              <a:rPr lang="en-US" altLang="ja-JP" sz="1800" dirty="0" smtClean="0">
                <a:ea typeface="ＭＳ 明朝" pitchFamily="17" charset="-128"/>
              </a:rPr>
              <a:t> </a:t>
            </a:r>
            <a:r>
              <a:rPr lang="en-US" altLang="ja-JP" sz="1800" i="1" dirty="0" err="1" smtClean="0">
                <a:ea typeface="ＭＳ 明朝" pitchFamily="17" charset="-128"/>
              </a:rPr>
              <a:t>Y</a:t>
            </a:r>
            <a:r>
              <a:rPr lang="en-US" altLang="ja-JP" sz="1800" i="1" baseline="-25000" dirty="0" err="1" smtClean="0">
                <a:ea typeface="ＭＳ 明朝" pitchFamily="17" charset="-128"/>
              </a:rPr>
              <a:t>t</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en-US" altLang="ja-JP" sz="1800" i="1" baseline="30000" dirty="0" smtClean="0">
                <a:ea typeface="ＭＳ 明朝" pitchFamily="17" charset="-128"/>
              </a:rPr>
              <a:t>t </a:t>
            </a:r>
            <a:endParaRPr lang="en-US" altLang="ja-JP" sz="1800" i="1" baseline="30000" dirty="0" smtClean="0">
              <a:ea typeface="ＭＳ 明朝" pitchFamily="17" charset="-128"/>
            </a:endParaRPr>
          </a:p>
          <a:p>
            <a:r>
              <a:rPr lang="ja-JP" altLang="ja-JP" sz="1800" dirty="0" smtClean="0"/>
              <a:t>変動消費や変動所得は長期的にはプラス・マイナスでゼロ。</a:t>
            </a:r>
          </a:p>
          <a:p>
            <a:r>
              <a:rPr lang="ja-JP" altLang="ja-JP" sz="1800" b="1" dirty="0" smtClean="0"/>
              <a:t>モジリアーニ</a:t>
            </a:r>
            <a:r>
              <a:rPr lang="ja-JP" altLang="ja-JP" sz="1800" dirty="0" smtClean="0"/>
              <a:t>と</a:t>
            </a:r>
            <a:r>
              <a:rPr lang="ja-JP" altLang="ja-JP" sz="1800" b="1" dirty="0" smtClean="0"/>
              <a:t>ブルンバーグのライフサイクル仮説</a:t>
            </a:r>
            <a:r>
              <a:rPr lang="ja-JP" altLang="ja-JP" sz="1800" dirty="0" smtClean="0"/>
              <a:t>（</a:t>
            </a:r>
            <a:r>
              <a:rPr lang="en-US" altLang="ja-JP" sz="1800" dirty="0" smtClean="0"/>
              <a:t>life cycle hypothesis</a:t>
            </a:r>
            <a:r>
              <a:rPr lang="ja-JP" altLang="ja-JP" sz="1800" dirty="0" smtClean="0"/>
              <a:t>）</a:t>
            </a:r>
          </a:p>
          <a:p>
            <a:r>
              <a:rPr lang="ja-JP" altLang="ja-JP" sz="1800" dirty="0" smtClean="0"/>
              <a:t>生涯所得の割引現在価値を予算制約、生涯にわたる効用関数を最大化⇒ライフサイクルに応じた各期の最適消費を決定</a:t>
            </a:r>
          </a:p>
          <a:p>
            <a:r>
              <a:rPr lang="en-US" altLang="ja-JP" sz="1800" dirty="0" smtClean="0"/>
              <a:t>2</a:t>
            </a:r>
            <a:r>
              <a:rPr lang="ja-JP" altLang="ja-JP" sz="1800" dirty="0" smtClean="0"/>
              <a:t>期間モデル、消費者の消費の割引現在価値の総額、</a:t>
            </a:r>
          </a:p>
          <a:p>
            <a:r>
              <a:rPr lang="ja-JP" altLang="ja-JP" sz="1800" dirty="0" smtClean="0"/>
              <a:t>今期（若年期）の消費</a:t>
            </a:r>
            <a:r>
              <a:rPr lang="en-US" altLang="ja-JP" sz="1800" i="1" dirty="0" smtClean="0"/>
              <a:t>C</a:t>
            </a:r>
            <a:r>
              <a:rPr lang="en-US" altLang="ja-JP" sz="1800" baseline="-25000" dirty="0" smtClean="0"/>
              <a:t>0</a:t>
            </a:r>
            <a:r>
              <a:rPr lang="ja-JP" altLang="ja-JP" sz="1800" dirty="0" err="1" smtClean="0"/>
              <a:t>と来</a:t>
            </a:r>
            <a:r>
              <a:rPr lang="ja-JP" altLang="ja-JP" sz="1800" dirty="0" smtClean="0"/>
              <a:t>期（老年期）の消費</a:t>
            </a:r>
            <a:r>
              <a:rPr lang="en-US" altLang="ja-JP" sz="1800" i="1" dirty="0" smtClean="0"/>
              <a:t>C</a:t>
            </a:r>
            <a:r>
              <a:rPr lang="en-US" altLang="ja-JP" sz="1800" baseline="-25000" dirty="0" smtClean="0"/>
              <a:t>1</a:t>
            </a:r>
            <a:r>
              <a:rPr lang="ja-JP" altLang="ja-JP" sz="1800" dirty="0" smtClean="0"/>
              <a:t>の割引現在価値</a:t>
            </a:r>
            <a:r>
              <a:rPr lang="en-US" altLang="ja-JP" sz="1800" i="1" dirty="0" smtClean="0"/>
              <a:t>C</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との合計</a:t>
            </a:r>
            <a:r>
              <a:rPr lang="ja-JP" altLang="en-US" sz="1800" dirty="0" smtClean="0"/>
              <a:t>＝</a:t>
            </a:r>
            <a:r>
              <a:rPr lang="en-US" altLang="ja-JP" sz="1800" i="1" dirty="0" smtClean="0"/>
              <a:t>C</a:t>
            </a:r>
            <a:r>
              <a:rPr lang="en-US" altLang="ja-JP" sz="1800" baseline="-25000" dirty="0" smtClean="0"/>
              <a:t>0</a:t>
            </a:r>
            <a:r>
              <a:rPr lang="ja-JP" altLang="ja-JP" sz="1800" dirty="0" smtClean="0"/>
              <a:t>＋</a:t>
            </a:r>
            <a:r>
              <a:rPr lang="en-US" altLang="ja-JP" sz="1800" i="1" dirty="0" smtClean="0"/>
              <a:t>C</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＝Σ</a:t>
            </a:r>
            <a:r>
              <a:rPr lang="en-US" altLang="ja-JP" sz="1800" baseline="-25000" dirty="0" smtClean="0"/>
              <a:t>t=0</a:t>
            </a:r>
            <a:r>
              <a:rPr lang="en-US" altLang="ja-JP" sz="1800" baseline="30000" dirty="0" smtClean="0"/>
              <a:t>1</a:t>
            </a:r>
            <a:r>
              <a:rPr lang="en-US" altLang="ja-JP" sz="1800" dirty="0" smtClean="0"/>
              <a:t> </a:t>
            </a:r>
            <a:r>
              <a:rPr lang="en-US" altLang="ja-JP" sz="1800" i="1" dirty="0" smtClean="0"/>
              <a:t>C </a:t>
            </a:r>
            <a:r>
              <a:rPr lang="en-US" altLang="ja-JP" sz="1800" i="1" baseline="-25000" dirty="0" smtClean="0"/>
              <a:t>t</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en-US" altLang="ja-JP" sz="1800" i="1" baseline="30000" dirty="0" smtClean="0"/>
              <a:t>t</a:t>
            </a:r>
            <a:endParaRPr lang="ja-JP" altLang="ja-JP" sz="1800" dirty="0" smtClean="0"/>
          </a:p>
          <a:p>
            <a:r>
              <a:rPr lang="ja-JP" altLang="ja-JP" sz="1800" dirty="0" smtClean="0"/>
              <a:t>総資産</a:t>
            </a:r>
            <a:r>
              <a:rPr lang="en-US" altLang="ja-JP" sz="1800" i="1" dirty="0" smtClean="0"/>
              <a:t>W</a:t>
            </a:r>
            <a:r>
              <a:rPr lang="ja-JP" altLang="ja-JP" sz="1800" dirty="0" smtClean="0"/>
              <a:t>は，期首の資産</a:t>
            </a:r>
            <a:r>
              <a:rPr lang="en-US" altLang="ja-JP" sz="1800" i="1" dirty="0" smtClean="0"/>
              <a:t>A</a:t>
            </a:r>
            <a:r>
              <a:rPr lang="en-US" altLang="ja-JP" sz="1800" baseline="-25000" dirty="0" smtClean="0"/>
              <a:t>0</a:t>
            </a:r>
            <a:r>
              <a:rPr lang="ja-JP" altLang="ja-JP" sz="1800" dirty="0" smtClean="0"/>
              <a:t>と今期の所得</a:t>
            </a:r>
            <a:r>
              <a:rPr lang="en-US" altLang="ja-JP" sz="1800" i="1" dirty="0" smtClean="0"/>
              <a:t>Y</a:t>
            </a:r>
            <a:r>
              <a:rPr lang="en-US" altLang="ja-JP" sz="1800" baseline="-25000" dirty="0" smtClean="0"/>
              <a:t>0</a:t>
            </a:r>
            <a:r>
              <a:rPr lang="ja-JP" altLang="ja-JP" sz="1800" dirty="0" err="1" smtClean="0"/>
              <a:t>、</a:t>
            </a:r>
            <a:r>
              <a:rPr lang="ja-JP" altLang="ja-JP" sz="1800" dirty="0" smtClean="0"/>
              <a:t>来期の所得</a:t>
            </a:r>
            <a:r>
              <a:rPr lang="en-US" altLang="ja-JP" sz="1800" i="1" dirty="0" smtClean="0"/>
              <a:t>Y</a:t>
            </a:r>
            <a:r>
              <a:rPr lang="en-US" altLang="ja-JP" sz="1800" baseline="-25000" dirty="0" smtClean="0"/>
              <a:t>1</a:t>
            </a:r>
            <a:r>
              <a:rPr lang="ja-JP" altLang="ja-JP" sz="1800" dirty="0" smtClean="0"/>
              <a:t>の割引現在価値</a:t>
            </a:r>
            <a:r>
              <a:rPr lang="en-US" altLang="ja-JP" sz="1800" i="1" dirty="0" smtClean="0"/>
              <a:t>Y</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の合計</a:t>
            </a:r>
            <a:r>
              <a:rPr lang="ja-JP" altLang="en-US" sz="1800" dirty="0" smtClean="0"/>
              <a:t>＝</a:t>
            </a:r>
            <a:r>
              <a:rPr lang="en-US" altLang="ja-JP" sz="1800" i="1" dirty="0" smtClean="0"/>
              <a:t>W</a:t>
            </a:r>
            <a:r>
              <a:rPr lang="ja-JP" altLang="ja-JP" sz="1800" dirty="0" smtClean="0"/>
              <a:t>＝</a:t>
            </a:r>
            <a:r>
              <a:rPr lang="en-US" altLang="ja-JP" sz="1800" i="1" dirty="0" smtClean="0"/>
              <a:t>A</a:t>
            </a:r>
            <a:r>
              <a:rPr lang="en-US" altLang="ja-JP" sz="1800" baseline="-25000" dirty="0" smtClean="0"/>
              <a:t>0</a:t>
            </a:r>
            <a:r>
              <a:rPr lang="ja-JP" altLang="ja-JP" sz="1800" dirty="0" smtClean="0"/>
              <a:t>＋</a:t>
            </a:r>
            <a:r>
              <a:rPr lang="en-US" altLang="ja-JP" sz="1800" i="1" dirty="0" smtClean="0"/>
              <a:t>Y</a:t>
            </a:r>
            <a:r>
              <a:rPr lang="en-US" altLang="ja-JP" sz="1800" baseline="-25000" dirty="0" smtClean="0"/>
              <a:t>0</a:t>
            </a:r>
            <a:r>
              <a:rPr lang="ja-JP" altLang="ja-JP" sz="1800" dirty="0" smtClean="0"/>
              <a:t>＋</a:t>
            </a:r>
            <a:r>
              <a:rPr lang="en-US" altLang="ja-JP" sz="1800" i="1" dirty="0" smtClean="0"/>
              <a:t>Y</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a:t>
            </a:r>
            <a:r>
              <a:rPr lang="en-US" altLang="ja-JP" sz="1800" i="1" dirty="0" smtClean="0"/>
              <a:t>A</a:t>
            </a:r>
            <a:r>
              <a:rPr lang="en-US" altLang="ja-JP" sz="1800" baseline="-25000" dirty="0" smtClean="0"/>
              <a:t>0</a:t>
            </a:r>
            <a:r>
              <a:rPr lang="ja-JP" altLang="ja-JP" sz="1800" dirty="0" smtClean="0"/>
              <a:t>＋Σ</a:t>
            </a:r>
            <a:r>
              <a:rPr lang="en-US" altLang="ja-JP" sz="1800" i="1" baseline="-25000" dirty="0" smtClean="0"/>
              <a:t>t</a:t>
            </a:r>
            <a:r>
              <a:rPr lang="en-US" altLang="ja-JP" sz="1800" baseline="-25000" dirty="0" smtClean="0"/>
              <a:t>=0</a:t>
            </a:r>
            <a:r>
              <a:rPr lang="en-US" altLang="ja-JP" sz="1800" baseline="30000" dirty="0" smtClean="0"/>
              <a:t>1</a:t>
            </a:r>
            <a:r>
              <a:rPr lang="en-US" altLang="ja-JP" sz="1800" dirty="0" smtClean="0"/>
              <a:t> </a:t>
            </a:r>
            <a:r>
              <a:rPr lang="en-US" altLang="ja-JP" sz="1800" i="1" dirty="0" err="1" smtClean="0"/>
              <a:t>Y</a:t>
            </a:r>
            <a:r>
              <a:rPr lang="en-US" altLang="ja-JP" sz="1800" i="1" baseline="-25000" dirty="0" err="1" smtClean="0"/>
              <a:t>t</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en-US" altLang="ja-JP" sz="1800" i="1" baseline="30000" dirty="0" smtClean="0"/>
              <a:t>t</a:t>
            </a:r>
            <a:endParaRPr lang="ja-JP" altLang="ja-JP" sz="1800" dirty="0" smtClean="0"/>
          </a:p>
          <a:p>
            <a:pPr>
              <a:buNone/>
            </a:pPr>
            <a:endParaRPr lang="en-US" altLang="ja-JP" sz="1800" i="1" baseline="30000" dirty="0" smtClean="0">
              <a:ea typeface="ＭＳ 明朝" pitchFamily="17"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
            <a:ext cx="7772400" cy="404663"/>
          </a:xfrm>
        </p:spPr>
        <p:txBody>
          <a:bodyPr>
            <a:normAutofit fontScale="90000"/>
          </a:bodyPr>
          <a:lstStyle/>
          <a:p>
            <a:r>
              <a:rPr lang="ja-JP" altLang="ja-JP" sz="2400" b="1" dirty="0" smtClean="0"/>
              <a:t> </a:t>
            </a:r>
            <a:r>
              <a:rPr lang="en-US" altLang="ja-JP" sz="2000" b="1" dirty="0" smtClean="0"/>
              <a:t>10B</a:t>
            </a:r>
            <a:r>
              <a:rPr lang="ja-JP" altLang="ja-JP" sz="2000" b="1" dirty="0" err="1" smtClean="0"/>
              <a:t>．</a:t>
            </a:r>
            <a:r>
              <a:rPr lang="en-US" altLang="ja-JP" sz="2000" b="1" dirty="0" smtClean="0"/>
              <a:t>Life </a:t>
            </a:r>
            <a:r>
              <a:rPr lang="en-US" altLang="ja-JP" sz="2000" b="1" dirty="0" smtClean="0"/>
              <a:t>Cycle </a:t>
            </a:r>
            <a:r>
              <a:rPr lang="en-US" altLang="ja-JP" sz="2000" b="1" dirty="0" smtClean="0"/>
              <a:t>Hypothesis  </a:t>
            </a:r>
            <a:r>
              <a:rPr lang="ja-JP" altLang="ja-JP" sz="2000" b="1" dirty="0" smtClean="0"/>
              <a:t>ライフサイクル</a:t>
            </a:r>
            <a:r>
              <a:rPr lang="ja-JP" altLang="ja-JP" sz="2000" b="1" dirty="0" smtClean="0"/>
              <a:t>仮説</a:t>
            </a:r>
            <a:r>
              <a:rPr lang="ja-JP" altLang="en-US"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107504" y="404664"/>
            <a:ext cx="8928992" cy="6148536"/>
          </a:xfrm>
        </p:spPr>
        <p:txBody>
          <a:bodyPr>
            <a:normAutofit fontScale="92500" lnSpcReduction="20000"/>
          </a:bodyPr>
          <a:lstStyle/>
          <a:p>
            <a:pPr>
              <a:buNone/>
            </a:pPr>
            <a:r>
              <a:rPr lang="en-US" altLang="ja-JP" sz="1800" dirty="0" smtClean="0"/>
              <a:t>Consumers </a:t>
            </a:r>
            <a:r>
              <a:rPr lang="en-US" altLang="ja-JP" sz="1800" dirty="0" smtClean="0"/>
              <a:t>make lifetime consumption within the scope of this total asset,</a:t>
            </a:r>
            <a:br>
              <a:rPr lang="en-US" altLang="ja-JP" sz="1800" dirty="0" smtClean="0"/>
            </a:br>
            <a:r>
              <a:rPr lang="en-US" altLang="ja-JP" sz="1800" i="1" dirty="0" smtClean="0">
                <a:ea typeface="ＭＳ 明朝" pitchFamily="17" charset="-128"/>
              </a:rPr>
              <a:t>C</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ja-JP" altLang="ja-JP" sz="1800" dirty="0" smtClean="0">
                <a:ea typeface="ＭＳ 明朝" pitchFamily="17" charset="-128"/>
              </a:rPr>
              <a:t>＝</a:t>
            </a:r>
            <a:r>
              <a:rPr lang="en-US" altLang="ja-JP" sz="1800" i="1" dirty="0" smtClean="0">
                <a:ea typeface="ＭＳ 明朝" pitchFamily="17" charset="-128"/>
              </a:rPr>
              <a:t>A</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 )</a:t>
            </a:r>
            <a:r>
              <a:rPr lang="ja-JP" altLang="ja-JP" sz="1800" dirty="0" smtClean="0">
                <a:ea typeface="ＭＳ 明朝" pitchFamily="17" charset="-128"/>
              </a:rPr>
              <a:t>　ないし</a:t>
            </a:r>
          </a:p>
          <a:p>
            <a:pPr>
              <a:buNone/>
            </a:pPr>
            <a:r>
              <a:rPr lang="ja-JP" altLang="ja-JP" sz="1800" dirty="0" smtClean="0">
                <a:ea typeface="ＭＳ 明朝" pitchFamily="17" charset="-128"/>
              </a:rPr>
              <a:t>　　Σ</a:t>
            </a:r>
            <a:r>
              <a:rPr lang="en-US" altLang="ja-JP" sz="1800" baseline="-25000" dirty="0" smtClean="0">
                <a:ea typeface="ＭＳ 明朝" pitchFamily="17" charset="-128"/>
              </a:rPr>
              <a:t>t=0</a:t>
            </a:r>
            <a:r>
              <a:rPr lang="en-US" altLang="ja-JP" sz="1800" baseline="30000" dirty="0" smtClean="0">
                <a:ea typeface="ＭＳ 明朝" pitchFamily="17" charset="-128"/>
              </a:rPr>
              <a:t>1</a:t>
            </a:r>
            <a:r>
              <a:rPr lang="en-US" altLang="ja-JP" sz="1800" dirty="0" smtClean="0">
                <a:ea typeface="ＭＳ 明朝" pitchFamily="17" charset="-128"/>
              </a:rPr>
              <a:t> </a:t>
            </a:r>
            <a:r>
              <a:rPr lang="en-US" altLang="ja-JP" sz="1800" i="1" dirty="0" smtClean="0">
                <a:ea typeface="ＭＳ 明朝" pitchFamily="17" charset="-128"/>
              </a:rPr>
              <a:t>C </a:t>
            </a:r>
            <a:r>
              <a:rPr lang="en-US" altLang="ja-JP" sz="1800" i="1" baseline="-25000" dirty="0" smtClean="0">
                <a:ea typeface="ＭＳ 明朝" pitchFamily="17" charset="-128"/>
              </a:rPr>
              <a:t>t</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en-US" altLang="ja-JP" sz="1800" i="1" baseline="30000" dirty="0" smtClean="0">
                <a:ea typeface="ＭＳ 明朝" pitchFamily="17" charset="-128"/>
              </a:rPr>
              <a:t>t</a:t>
            </a:r>
            <a:r>
              <a:rPr lang="ja-JP" altLang="ja-JP" sz="1800" dirty="0" smtClean="0">
                <a:ea typeface="ＭＳ 明朝" pitchFamily="17" charset="-128"/>
              </a:rPr>
              <a:t>＝</a:t>
            </a:r>
            <a:r>
              <a:rPr lang="en-US" altLang="ja-JP" sz="1800" i="1" dirty="0" smtClean="0">
                <a:ea typeface="ＭＳ 明朝" pitchFamily="17" charset="-128"/>
              </a:rPr>
              <a:t>A</a:t>
            </a:r>
            <a:r>
              <a:rPr lang="en-US" altLang="ja-JP" sz="1800" dirty="0" smtClean="0">
                <a:ea typeface="ＭＳ 明朝" pitchFamily="17" charset="-128"/>
              </a:rPr>
              <a:t> </a:t>
            </a:r>
            <a:r>
              <a:rPr lang="en-US" altLang="ja-JP" sz="1800" baseline="-25000" dirty="0" smtClean="0">
                <a:ea typeface="ＭＳ 明朝" pitchFamily="17" charset="-128"/>
              </a:rPr>
              <a:t>0</a:t>
            </a:r>
            <a:r>
              <a:rPr lang="ja-JP" altLang="ja-JP" sz="1800" dirty="0" smtClean="0">
                <a:ea typeface="ＭＳ 明朝" pitchFamily="17" charset="-128"/>
              </a:rPr>
              <a:t>＋Σ</a:t>
            </a:r>
            <a:r>
              <a:rPr lang="en-US" altLang="ja-JP" sz="1800" baseline="-25000" dirty="0" smtClean="0">
                <a:ea typeface="ＭＳ 明朝" pitchFamily="17" charset="-128"/>
              </a:rPr>
              <a:t>t=0</a:t>
            </a:r>
            <a:r>
              <a:rPr lang="en-US" altLang="ja-JP" sz="1800" baseline="30000" dirty="0" smtClean="0">
                <a:ea typeface="ＭＳ 明朝" pitchFamily="17" charset="-128"/>
              </a:rPr>
              <a:t>1</a:t>
            </a:r>
            <a:r>
              <a:rPr lang="en-US" altLang="ja-JP" sz="1800" dirty="0" smtClean="0">
                <a:ea typeface="ＭＳ 明朝" pitchFamily="17" charset="-128"/>
              </a:rPr>
              <a:t> </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t</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 )</a:t>
            </a:r>
            <a:r>
              <a:rPr lang="en-US" altLang="ja-JP" sz="1800" baseline="30000" dirty="0" smtClean="0">
                <a:ea typeface="ＭＳ 明朝" pitchFamily="17" charset="-128"/>
              </a:rPr>
              <a:t>t</a:t>
            </a:r>
            <a:endParaRPr lang="ja-JP" altLang="ja-JP" sz="1800" dirty="0" smtClean="0">
              <a:ea typeface="ＭＳ 明朝" pitchFamily="17" charset="-128"/>
            </a:endParaRPr>
          </a:p>
          <a:p>
            <a:pPr>
              <a:buNone/>
            </a:pPr>
            <a:r>
              <a:rPr lang="en-US" altLang="ja-JP" sz="1800" dirty="0" smtClean="0"/>
              <a:t> </a:t>
            </a:r>
            <a:r>
              <a:rPr lang="en-US" altLang="ja-JP" sz="1800" i="1" dirty="0" smtClean="0">
                <a:ea typeface="ＭＳ 明朝" pitchFamily="17" charset="-128"/>
              </a:rPr>
              <a:t>C</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1</a:t>
            </a:r>
            <a:r>
              <a:rPr lang="ja-JP" altLang="ja-JP" sz="1800" dirty="0" smtClean="0">
                <a:ea typeface="ＭＳ 明朝" pitchFamily="17" charset="-128"/>
              </a:rPr>
              <a:t>／</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 )</a:t>
            </a:r>
            <a:r>
              <a:rPr lang="ja-JP" altLang="ja-JP" sz="1800" dirty="0" smtClean="0">
                <a:ea typeface="ＭＳ 明朝" pitchFamily="17" charset="-128"/>
              </a:rPr>
              <a:t>　</a:t>
            </a:r>
            <a:r>
              <a:rPr lang="en-US" altLang="ja-JP" sz="1800" dirty="0" smtClean="0"/>
              <a:t>when there is no opening asset </a:t>
            </a:r>
            <a:r>
              <a:rPr lang="en-US" altLang="ja-JP" sz="1800" i="1" dirty="0" smtClean="0">
                <a:ea typeface="ＭＳ 明朝" pitchFamily="17" charset="-128"/>
              </a:rPr>
              <a:t>A</a:t>
            </a:r>
            <a:r>
              <a:rPr lang="en-US" altLang="ja-JP" sz="1800" dirty="0" smtClean="0">
                <a:ea typeface="ＭＳ 明朝" pitchFamily="17" charset="-128"/>
              </a:rPr>
              <a:t> </a:t>
            </a:r>
            <a:r>
              <a:rPr lang="en-US" altLang="ja-JP" sz="1800" baseline="-25000" dirty="0" smtClean="0">
                <a:ea typeface="ＭＳ 明朝" pitchFamily="17" charset="-128"/>
              </a:rPr>
              <a:t>0</a:t>
            </a:r>
            <a:r>
              <a:rPr lang="en-US" altLang="ja-JP" sz="1800" dirty="0" smtClean="0"/>
              <a:t>,</a:t>
            </a:r>
          </a:p>
          <a:p>
            <a:pPr>
              <a:buNone/>
            </a:pPr>
            <a:r>
              <a:rPr lang="en-US" altLang="ja-JP" sz="1800" dirty="0" smtClean="0"/>
              <a:t>Maximize utility function u, determine optimal consumption </a:t>
            </a:r>
            <a:r>
              <a:rPr lang="en-US" altLang="ja-JP" sz="1800" i="1" dirty="0" smtClean="0">
                <a:ea typeface="ＭＳ 明朝" pitchFamily="17" charset="-128"/>
              </a:rPr>
              <a:t>C</a:t>
            </a:r>
            <a:r>
              <a:rPr lang="en-US" altLang="ja-JP" sz="1800" baseline="-25000" dirty="0" smtClean="0">
                <a:ea typeface="ＭＳ 明朝" pitchFamily="17" charset="-128"/>
              </a:rPr>
              <a:t>0</a:t>
            </a:r>
            <a:r>
              <a:rPr lang="en-US" altLang="ja-JP" sz="1800" baseline="30000" dirty="0" smtClean="0">
                <a:ea typeface="ＭＳ 明朝" pitchFamily="17" charset="-128"/>
              </a:rPr>
              <a:t>* </a:t>
            </a:r>
            <a:r>
              <a:rPr lang="en-US" altLang="ja-JP" sz="1800" dirty="0" smtClean="0"/>
              <a:t>and </a:t>
            </a:r>
            <a:r>
              <a:rPr lang="en-US" altLang="ja-JP" sz="1800" i="1" dirty="0" smtClean="0">
                <a:ea typeface="ＭＳ 明朝" pitchFamily="17" charset="-128"/>
              </a:rPr>
              <a:t>C</a:t>
            </a:r>
            <a:r>
              <a:rPr lang="en-US" altLang="ja-JP" sz="1800" baseline="-25000" dirty="0" smtClean="0">
                <a:ea typeface="ＭＳ 明朝" pitchFamily="17" charset="-128"/>
              </a:rPr>
              <a:t>1</a:t>
            </a:r>
            <a:r>
              <a:rPr lang="en-US" altLang="ja-JP" sz="1800" baseline="30000" dirty="0" smtClean="0">
                <a:ea typeface="ＭＳ 明朝" pitchFamily="17" charset="-128"/>
              </a:rPr>
              <a:t>* </a:t>
            </a:r>
            <a:r>
              <a:rPr lang="en-US" altLang="ja-JP" sz="1800" dirty="0" smtClean="0"/>
              <a:t>for each period   </a:t>
            </a:r>
            <a:r>
              <a:rPr lang="en-US" altLang="ja-JP" sz="1800" i="1" dirty="0" smtClean="0">
                <a:ea typeface="ＭＳ 明朝" pitchFamily="17" charset="-128"/>
              </a:rPr>
              <a:t>u</a:t>
            </a:r>
            <a:r>
              <a:rPr lang="ja-JP" altLang="ja-JP" sz="1800" dirty="0" smtClean="0">
                <a:ea typeface="ＭＳ 明朝" pitchFamily="17" charset="-128"/>
              </a:rPr>
              <a:t>＝</a:t>
            </a:r>
            <a:r>
              <a:rPr lang="en-US" altLang="ja-JP" sz="1800" i="1" dirty="0" smtClean="0">
                <a:ea typeface="ＭＳ 明朝" pitchFamily="17" charset="-128"/>
              </a:rPr>
              <a:t>u</a:t>
            </a:r>
            <a:r>
              <a:rPr lang="ja-JP" altLang="ja-JP" sz="1800" dirty="0"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0</a:t>
            </a:r>
            <a:r>
              <a:rPr lang="ja-JP" altLang="ja-JP" sz="1800" dirty="0" err="1" smtClean="0">
                <a:ea typeface="ＭＳ 明朝" pitchFamily="17" charset="-128"/>
              </a:rPr>
              <a:t>，</a:t>
            </a:r>
            <a:r>
              <a:rPr lang="en-US" altLang="ja-JP" sz="1800" i="1" dirty="0" smtClean="0">
                <a:ea typeface="ＭＳ 明朝" pitchFamily="17" charset="-128"/>
              </a:rPr>
              <a:t>C</a:t>
            </a:r>
            <a:r>
              <a:rPr lang="en-US" altLang="ja-JP" sz="1800" baseline="-25000" dirty="0" smtClean="0">
                <a:ea typeface="ＭＳ 明朝" pitchFamily="17" charset="-128"/>
              </a:rPr>
              <a:t>1</a:t>
            </a:r>
            <a:r>
              <a:rPr lang="ja-JP" altLang="ja-JP" sz="1800" dirty="0" smtClean="0">
                <a:ea typeface="ＭＳ 明朝" pitchFamily="17" charset="-128"/>
              </a:rPr>
              <a:t>）</a:t>
            </a:r>
            <a:endParaRPr lang="en-US" altLang="ja-JP" sz="1800" dirty="0" smtClean="0"/>
          </a:p>
          <a:p>
            <a:pPr>
              <a:buNone/>
            </a:pPr>
            <a:r>
              <a:rPr lang="en-US" altLang="ja-JP" sz="1800" dirty="0" smtClean="0"/>
              <a:t> The next Figure ⇒ Budget constraint equation and utility function (indifference curve)</a:t>
            </a:r>
          </a:p>
          <a:p>
            <a:pPr>
              <a:buNone/>
            </a:pPr>
            <a:r>
              <a:rPr lang="en-US" altLang="ja-JP" sz="1800" dirty="0" smtClean="0"/>
              <a:t>The horizontal axis shows income and consumption of this period (young age), the vertical axis shows income and consumption of the next period (old age)</a:t>
            </a:r>
          </a:p>
          <a:p>
            <a:pPr>
              <a:buNone/>
            </a:pPr>
            <a:r>
              <a:rPr lang="en-US" altLang="ja-JP" sz="1800" dirty="0" smtClean="0"/>
              <a:t>The maximum income A in this period is the sum of the beginning asset and income, </a:t>
            </a:r>
          </a:p>
          <a:p>
            <a:pPr>
              <a:buNone/>
            </a:pPr>
            <a:r>
              <a:rPr lang="ja-JP" altLang="en-US" sz="1800" i="1" dirty="0" smtClean="0">
                <a:ea typeface="ＭＳ 明朝" pitchFamily="17" charset="-128"/>
              </a:rPr>
              <a:t>　　　</a:t>
            </a:r>
            <a:r>
              <a:rPr lang="en-US" altLang="ja-JP" sz="1800" i="1" dirty="0" smtClean="0">
                <a:ea typeface="ＭＳ 明朝" pitchFamily="17" charset="-128"/>
              </a:rPr>
              <a:t>A</a:t>
            </a:r>
            <a:r>
              <a:rPr lang="en-US" altLang="ja-JP" sz="1800" dirty="0" smtClean="0">
                <a:ea typeface="ＭＳ 明朝" pitchFamily="17" charset="-128"/>
              </a:rPr>
              <a:t> </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0 </a:t>
            </a:r>
            <a:endParaRPr lang="en-US" altLang="ja-JP" sz="1800" dirty="0" smtClean="0"/>
          </a:p>
          <a:p>
            <a:pPr>
              <a:buNone/>
            </a:pPr>
            <a:r>
              <a:rPr lang="en-US" altLang="ja-JP" sz="1800" dirty="0" smtClean="0"/>
              <a:t>If you save all, you can also earn interest income, so the maximum income B in the next period,</a:t>
            </a:r>
            <a:r>
              <a:rPr lang="ja-JP" altLang="en-US" sz="1800" dirty="0" smtClean="0"/>
              <a:t>　</a:t>
            </a:r>
            <a:r>
              <a:rPr lang="en-US" altLang="ja-JP" sz="1800" dirty="0" smtClean="0">
                <a:ea typeface="ＭＳ 明朝" pitchFamily="17" charset="-128"/>
              </a:rPr>
              <a:t> (</a:t>
            </a:r>
            <a:r>
              <a:rPr lang="en-US" altLang="ja-JP" sz="1800" i="1" dirty="0" smtClean="0">
                <a:ea typeface="ＭＳ 明朝" pitchFamily="17" charset="-128"/>
              </a:rPr>
              <a:t>A</a:t>
            </a:r>
            <a:r>
              <a:rPr lang="en-US" altLang="ja-JP" sz="1800" dirty="0" smtClean="0">
                <a:ea typeface="ＭＳ 明朝" pitchFamily="17" charset="-128"/>
              </a:rPr>
              <a:t> </a:t>
            </a:r>
            <a:r>
              <a:rPr lang="en-US" altLang="ja-JP" sz="1800" baseline="-25000" dirty="0" smtClean="0">
                <a:ea typeface="ＭＳ 明朝" pitchFamily="17" charset="-128"/>
              </a:rPr>
              <a:t>0</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0</a:t>
            </a:r>
            <a:r>
              <a:rPr lang="en-US" altLang="ja-JP" sz="1800" dirty="0" smtClean="0">
                <a:ea typeface="ＭＳ 明朝" pitchFamily="17" charset="-128"/>
              </a:rPr>
              <a:t>)(1</a:t>
            </a:r>
            <a:r>
              <a:rPr lang="ja-JP" altLang="ja-JP" sz="1800" dirty="0" smtClean="0">
                <a:ea typeface="ＭＳ 明朝" pitchFamily="17" charset="-128"/>
              </a:rPr>
              <a:t>＋</a:t>
            </a:r>
            <a:r>
              <a:rPr lang="en-US" altLang="ja-JP" sz="1800" i="1" dirty="0" err="1" smtClean="0">
                <a:ea typeface="ＭＳ 明朝" pitchFamily="17" charset="-128"/>
              </a:rPr>
              <a:t>i</a:t>
            </a:r>
            <a:r>
              <a:rPr lang="en-US" altLang="ja-JP" sz="1800" dirty="0" smtClean="0">
                <a:ea typeface="ＭＳ 明朝" pitchFamily="17" charset="-128"/>
              </a:rPr>
              <a:t> )</a:t>
            </a:r>
            <a:r>
              <a:rPr lang="ja-JP" altLang="ja-JP" sz="1800" dirty="0" smtClean="0">
                <a:ea typeface="ＭＳ 明朝" pitchFamily="17" charset="-128"/>
              </a:rPr>
              <a:t>＋</a:t>
            </a:r>
            <a:r>
              <a:rPr lang="en-US" altLang="ja-JP" sz="1800" i="1" dirty="0" smtClean="0">
                <a:ea typeface="ＭＳ 明朝" pitchFamily="17" charset="-128"/>
              </a:rPr>
              <a:t>Y</a:t>
            </a:r>
            <a:r>
              <a:rPr lang="en-US" altLang="ja-JP" sz="1800" dirty="0" smtClean="0">
                <a:ea typeface="ＭＳ 明朝" pitchFamily="17" charset="-128"/>
              </a:rPr>
              <a:t> </a:t>
            </a:r>
            <a:r>
              <a:rPr lang="en-US" altLang="ja-JP" sz="1800" baseline="-25000" dirty="0" smtClean="0">
                <a:ea typeface="ＭＳ 明朝" pitchFamily="17" charset="-128"/>
              </a:rPr>
              <a:t>1</a:t>
            </a:r>
          </a:p>
          <a:p>
            <a:r>
              <a:rPr lang="ja-JP" altLang="ja-JP" sz="1800" dirty="0" smtClean="0"/>
              <a:t>消費者はこの総資産の範囲で生涯の消費を行う、</a:t>
            </a:r>
          </a:p>
          <a:p>
            <a:r>
              <a:rPr lang="ja-JP" altLang="ja-JP" sz="1800" dirty="0" smtClean="0"/>
              <a:t>　　</a:t>
            </a:r>
            <a:r>
              <a:rPr lang="en-US" altLang="ja-JP" sz="1800" i="1" dirty="0" smtClean="0"/>
              <a:t>C</a:t>
            </a:r>
            <a:r>
              <a:rPr lang="en-US" altLang="ja-JP" sz="1800" baseline="-25000" dirty="0" smtClean="0"/>
              <a:t>0</a:t>
            </a:r>
            <a:r>
              <a:rPr lang="ja-JP" altLang="ja-JP" sz="1800" dirty="0" smtClean="0"/>
              <a:t>＋</a:t>
            </a:r>
            <a:r>
              <a:rPr lang="en-US" altLang="ja-JP" sz="1800" i="1" dirty="0" smtClean="0"/>
              <a:t>C</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a:t>
            </a:r>
            <a:r>
              <a:rPr lang="en-US" altLang="ja-JP" sz="1800" i="1" dirty="0" smtClean="0"/>
              <a:t>A</a:t>
            </a:r>
            <a:r>
              <a:rPr lang="en-US" altLang="ja-JP" sz="1800" baseline="-25000" dirty="0" smtClean="0"/>
              <a:t>0</a:t>
            </a:r>
            <a:r>
              <a:rPr lang="ja-JP" altLang="ja-JP" sz="1800" dirty="0" smtClean="0"/>
              <a:t>＋</a:t>
            </a:r>
            <a:r>
              <a:rPr lang="en-US" altLang="ja-JP" sz="1800" i="1" dirty="0" smtClean="0"/>
              <a:t>Y</a:t>
            </a:r>
            <a:r>
              <a:rPr lang="en-US" altLang="ja-JP" sz="1800" baseline="-25000" dirty="0" smtClean="0"/>
              <a:t>0</a:t>
            </a:r>
            <a:r>
              <a:rPr lang="ja-JP" altLang="ja-JP" sz="1800" dirty="0" smtClean="0"/>
              <a:t>＋</a:t>
            </a:r>
            <a:r>
              <a:rPr lang="en-US" altLang="ja-JP" sz="1800" i="1" dirty="0" smtClean="0"/>
              <a:t>Y</a:t>
            </a:r>
            <a:r>
              <a:rPr lang="en-US" altLang="ja-JP" sz="1800" dirty="0" smtClean="0"/>
              <a:t> </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ja-JP" altLang="ja-JP" sz="1800" dirty="0" smtClean="0"/>
              <a:t>　ないし</a:t>
            </a:r>
          </a:p>
          <a:p>
            <a:r>
              <a:rPr lang="ja-JP" altLang="ja-JP" sz="1800" dirty="0" smtClean="0"/>
              <a:t>　　Σ</a:t>
            </a:r>
            <a:r>
              <a:rPr lang="en-US" altLang="ja-JP" sz="1800" baseline="-25000" dirty="0" smtClean="0"/>
              <a:t>t=0</a:t>
            </a:r>
            <a:r>
              <a:rPr lang="en-US" altLang="ja-JP" sz="1800" baseline="30000" dirty="0" smtClean="0"/>
              <a:t>1</a:t>
            </a:r>
            <a:r>
              <a:rPr lang="en-US" altLang="ja-JP" sz="1800" dirty="0" smtClean="0"/>
              <a:t> </a:t>
            </a:r>
            <a:r>
              <a:rPr lang="en-US" altLang="ja-JP" sz="1800" i="1" dirty="0" smtClean="0"/>
              <a:t>C </a:t>
            </a:r>
            <a:r>
              <a:rPr lang="en-US" altLang="ja-JP" sz="1800" i="1" baseline="-25000" dirty="0" smtClean="0"/>
              <a:t>t</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en-US" altLang="ja-JP" sz="1800" i="1" baseline="30000" dirty="0" smtClean="0"/>
              <a:t>t</a:t>
            </a:r>
            <a:r>
              <a:rPr lang="ja-JP" altLang="ja-JP" sz="1800" dirty="0" smtClean="0"/>
              <a:t>＝</a:t>
            </a:r>
            <a:r>
              <a:rPr lang="en-US" altLang="ja-JP" sz="1800" i="1" dirty="0" smtClean="0"/>
              <a:t>A</a:t>
            </a:r>
            <a:r>
              <a:rPr lang="en-US" altLang="ja-JP" sz="1800" dirty="0" smtClean="0"/>
              <a:t> </a:t>
            </a:r>
            <a:r>
              <a:rPr lang="en-US" altLang="ja-JP" sz="1800" baseline="-25000" dirty="0" smtClean="0"/>
              <a:t>0</a:t>
            </a:r>
            <a:r>
              <a:rPr lang="ja-JP" altLang="ja-JP" sz="1800" dirty="0" smtClean="0"/>
              <a:t>＋Σ</a:t>
            </a:r>
            <a:r>
              <a:rPr lang="en-US" altLang="ja-JP" sz="1800" baseline="-25000" dirty="0" smtClean="0"/>
              <a:t>t=0</a:t>
            </a:r>
            <a:r>
              <a:rPr lang="en-US" altLang="ja-JP" sz="1800" baseline="30000" dirty="0" smtClean="0"/>
              <a:t>1</a:t>
            </a:r>
            <a:r>
              <a:rPr lang="en-US" altLang="ja-JP" sz="1800" dirty="0" smtClean="0"/>
              <a:t> </a:t>
            </a:r>
            <a:r>
              <a:rPr lang="en-US" altLang="ja-JP" sz="1800" i="1" dirty="0" smtClean="0"/>
              <a:t>Y</a:t>
            </a:r>
            <a:r>
              <a:rPr lang="en-US" altLang="ja-JP" sz="1800" dirty="0" smtClean="0"/>
              <a:t> </a:t>
            </a:r>
            <a:r>
              <a:rPr lang="en-US" altLang="ja-JP" sz="1800" baseline="-25000" dirty="0" smtClean="0"/>
              <a:t>t</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en-US" altLang="ja-JP" sz="1800" baseline="30000" dirty="0" smtClean="0"/>
              <a:t>t</a:t>
            </a:r>
            <a:endParaRPr lang="ja-JP" altLang="ja-JP" sz="1800" dirty="0" smtClean="0"/>
          </a:p>
          <a:p>
            <a:r>
              <a:rPr lang="ja-JP" altLang="ja-JP" sz="1800" dirty="0" smtClean="0"/>
              <a:t>期首資産</a:t>
            </a:r>
            <a:r>
              <a:rPr lang="en-US" altLang="ja-JP" sz="1800" i="1" dirty="0" smtClean="0"/>
              <a:t>A</a:t>
            </a:r>
            <a:r>
              <a:rPr lang="en-US" altLang="ja-JP" sz="1800" dirty="0" smtClean="0"/>
              <a:t> </a:t>
            </a:r>
            <a:r>
              <a:rPr lang="en-US" altLang="ja-JP" sz="1800" baseline="-25000" dirty="0" smtClean="0"/>
              <a:t>0</a:t>
            </a:r>
            <a:r>
              <a:rPr lang="ja-JP" altLang="ja-JP" sz="1800" dirty="0" smtClean="0"/>
              <a:t>がない場合</a:t>
            </a:r>
            <a:r>
              <a:rPr lang="ja-JP" altLang="en-US" sz="1800" dirty="0" smtClean="0"/>
              <a:t>は、</a:t>
            </a:r>
            <a:r>
              <a:rPr lang="ja-JP" altLang="ja-JP" sz="1800" dirty="0" smtClean="0"/>
              <a:t>　</a:t>
            </a:r>
            <a:r>
              <a:rPr lang="en-US" altLang="ja-JP" sz="1800" i="1" dirty="0" smtClean="0"/>
              <a:t>C</a:t>
            </a:r>
            <a:r>
              <a:rPr lang="en-US" altLang="ja-JP" sz="1800" baseline="-25000" dirty="0" smtClean="0"/>
              <a:t>0</a:t>
            </a:r>
            <a:r>
              <a:rPr lang="ja-JP" altLang="ja-JP" sz="1800" dirty="0" smtClean="0"/>
              <a:t>＋</a:t>
            </a:r>
            <a:r>
              <a:rPr lang="en-US" altLang="ja-JP" sz="1800" i="1" dirty="0" smtClean="0"/>
              <a:t>C</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a:t>
            </a:r>
            <a:r>
              <a:rPr lang="ja-JP" altLang="ja-JP" sz="1800" dirty="0" smtClean="0"/>
              <a:t>＝</a:t>
            </a:r>
            <a:r>
              <a:rPr lang="en-US" altLang="ja-JP" sz="1800" i="1" dirty="0" smtClean="0"/>
              <a:t>Y</a:t>
            </a:r>
            <a:r>
              <a:rPr lang="en-US" altLang="ja-JP" sz="1800" dirty="0" smtClean="0"/>
              <a:t> </a:t>
            </a:r>
            <a:r>
              <a:rPr lang="en-US" altLang="ja-JP" sz="1800" baseline="-25000" dirty="0" smtClean="0"/>
              <a:t>0</a:t>
            </a:r>
            <a:r>
              <a:rPr lang="ja-JP" altLang="ja-JP" sz="1800" dirty="0" smtClean="0"/>
              <a:t>＋</a:t>
            </a:r>
            <a:r>
              <a:rPr lang="en-US" altLang="ja-JP" sz="1800" i="1" dirty="0" smtClean="0"/>
              <a:t>Y</a:t>
            </a:r>
            <a:r>
              <a:rPr lang="en-US" altLang="ja-JP" sz="1800" dirty="0" smtClean="0"/>
              <a:t> </a:t>
            </a:r>
            <a:r>
              <a:rPr lang="en-US" altLang="ja-JP" sz="1800" baseline="-25000" dirty="0" smtClean="0"/>
              <a:t>1</a:t>
            </a:r>
            <a:r>
              <a:rPr lang="ja-JP" altLang="ja-JP" sz="1800" dirty="0" smtClean="0"/>
              <a:t>／</a:t>
            </a:r>
            <a:r>
              <a:rPr lang="en-US" altLang="ja-JP" sz="1800" dirty="0" smtClean="0"/>
              <a:t>(1</a:t>
            </a:r>
            <a:r>
              <a:rPr lang="ja-JP" altLang="ja-JP" sz="1800" dirty="0" smtClean="0"/>
              <a:t>＋</a:t>
            </a:r>
            <a:r>
              <a:rPr lang="en-US" altLang="ja-JP" sz="1800" i="1" dirty="0" err="1" smtClean="0"/>
              <a:t>i</a:t>
            </a:r>
            <a:r>
              <a:rPr lang="en-US" altLang="ja-JP" sz="1800" dirty="0" smtClean="0"/>
              <a:t> )</a:t>
            </a:r>
            <a:r>
              <a:rPr lang="ja-JP" altLang="ja-JP" sz="1800" dirty="0" smtClean="0"/>
              <a:t>　</a:t>
            </a:r>
          </a:p>
          <a:p>
            <a:r>
              <a:rPr lang="ja-JP" altLang="ja-JP" sz="1800" dirty="0" smtClean="0"/>
              <a:t>効用関数</a:t>
            </a:r>
            <a:r>
              <a:rPr lang="en-US" altLang="ja-JP" sz="1800" i="1" dirty="0" smtClean="0"/>
              <a:t>u</a:t>
            </a:r>
            <a:r>
              <a:rPr lang="ja-JP" altLang="ja-JP" sz="1800" dirty="0" smtClean="0"/>
              <a:t>を最大化し、各期の最適消費</a:t>
            </a:r>
            <a:r>
              <a:rPr lang="en-US" altLang="ja-JP" sz="1800" i="1" dirty="0" smtClean="0"/>
              <a:t>C</a:t>
            </a:r>
            <a:r>
              <a:rPr lang="en-US" altLang="ja-JP" sz="1800" baseline="-25000" dirty="0" smtClean="0"/>
              <a:t>0</a:t>
            </a:r>
            <a:r>
              <a:rPr lang="en-US" altLang="ja-JP" sz="1800" baseline="30000" dirty="0" smtClean="0"/>
              <a:t>*</a:t>
            </a:r>
            <a:r>
              <a:rPr lang="ja-JP" altLang="ja-JP" sz="1800" dirty="0" smtClean="0"/>
              <a:t>および</a:t>
            </a:r>
            <a:r>
              <a:rPr lang="en-US" altLang="ja-JP" sz="1800" i="1" dirty="0" smtClean="0"/>
              <a:t>C</a:t>
            </a:r>
            <a:r>
              <a:rPr lang="en-US" altLang="ja-JP" sz="1800" baseline="-25000" dirty="0" smtClean="0"/>
              <a:t>1</a:t>
            </a:r>
            <a:r>
              <a:rPr lang="en-US" altLang="ja-JP" sz="1800" baseline="30000" dirty="0" smtClean="0"/>
              <a:t>*</a:t>
            </a:r>
            <a:r>
              <a:rPr lang="ja-JP" altLang="ja-JP" sz="1800" dirty="0" smtClean="0"/>
              <a:t>を決定</a:t>
            </a:r>
            <a:r>
              <a:rPr lang="ja-JP" altLang="en-US" sz="1800" dirty="0" smtClean="0"/>
              <a:t>　　</a:t>
            </a:r>
            <a:r>
              <a:rPr lang="en-US" altLang="ja-JP" sz="1800" i="1" dirty="0" smtClean="0"/>
              <a:t>u</a:t>
            </a:r>
            <a:r>
              <a:rPr lang="ja-JP" altLang="ja-JP" sz="1800" dirty="0" smtClean="0"/>
              <a:t>＝</a:t>
            </a:r>
            <a:r>
              <a:rPr lang="en-US" altLang="ja-JP" sz="1800" i="1" dirty="0" smtClean="0"/>
              <a:t>u</a:t>
            </a:r>
            <a:r>
              <a:rPr lang="ja-JP" altLang="ja-JP" sz="1800" dirty="0" smtClean="0"/>
              <a:t>（</a:t>
            </a:r>
            <a:r>
              <a:rPr lang="en-US" altLang="ja-JP" sz="1800" i="1" dirty="0" smtClean="0"/>
              <a:t>C</a:t>
            </a:r>
            <a:r>
              <a:rPr lang="en-US" altLang="ja-JP" sz="1800" baseline="-25000" dirty="0" smtClean="0"/>
              <a:t>0</a:t>
            </a:r>
            <a:r>
              <a:rPr lang="ja-JP" altLang="ja-JP" sz="1800" dirty="0" err="1" smtClean="0"/>
              <a:t>，</a:t>
            </a:r>
            <a:r>
              <a:rPr lang="en-US" altLang="ja-JP" sz="1800" i="1" dirty="0" smtClean="0"/>
              <a:t>C</a:t>
            </a:r>
            <a:r>
              <a:rPr lang="en-US" altLang="ja-JP" sz="1800" baseline="-25000" dirty="0" smtClean="0"/>
              <a:t>1</a:t>
            </a:r>
            <a:r>
              <a:rPr lang="ja-JP" altLang="ja-JP" sz="1800" dirty="0" smtClean="0"/>
              <a:t>）</a:t>
            </a:r>
            <a:endParaRPr lang="en-US" altLang="ja-JP" sz="1800" dirty="0" smtClean="0"/>
          </a:p>
          <a:p>
            <a:r>
              <a:rPr lang="ja-JP" altLang="en-US" sz="1800" dirty="0" smtClean="0"/>
              <a:t>次の</a:t>
            </a:r>
            <a:r>
              <a:rPr lang="ja-JP" altLang="ja-JP" sz="1800" dirty="0" smtClean="0"/>
              <a:t>図⇒予算制約式と効用関数（無差別曲線）</a:t>
            </a:r>
          </a:p>
          <a:p>
            <a:r>
              <a:rPr lang="ja-JP" altLang="ja-JP" sz="1800" dirty="0" smtClean="0"/>
              <a:t>横軸には今期（若年期）の所得と消費、縦軸には来期（老年期）の所得と消費</a:t>
            </a:r>
          </a:p>
          <a:p>
            <a:r>
              <a:rPr lang="ja-JP" altLang="ja-JP" sz="1800" dirty="0" smtClean="0"/>
              <a:t>今期の最大収入</a:t>
            </a:r>
            <a:r>
              <a:rPr lang="en-US" altLang="ja-JP" sz="1800" i="1" dirty="0" smtClean="0"/>
              <a:t>A</a:t>
            </a:r>
            <a:r>
              <a:rPr lang="ja-JP" altLang="ja-JP" sz="1800" dirty="0" smtClean="0"/>
              <a:t>点は期首資産と所得の合計で、</a:t>
            </a:r>
            <a:r>
              <a:rPr lang="en-US" altLang="ja-JP" sz="1800" i="1" dirty="0" smtClean="0"/>
              <a:t>A</a:t>
            </a:r>
            <a:r>
              <a:rPr lang="en-US" altLang="ja-JP" sz="1800" dirty="0" smtClean="0"/>
              <a:t> </a:t>
            </a:r>
            <a:r>
              <a:rPr lang="en-US" altLang="ja-JP" sz="1800" baseline="-25000" dirty="0" smtClean="0"/>
              <a:t>0</a:t>
            </a:r>
            <a:r>
              <a:rPr lang="ja-JP" altLang="ja-JP" sz="1800" dirty="0" smtClean="0"/>
              <a:t>＋</a:t>
            </a:r>
            <a:r>
              <a:rPr lang="en-US" altLang="ja-JP" sz="1800" i="1" dirty="0" smtClean="0"/>
              <a:t>Y</a:t>
            </a:r>
            <a:r>
              <a:rPr lang="en-US" altLang="ja-JP" sz="1800" dirty="0" smtClean="0"/>
              <a:t> </a:t>
            </a:r>
            <a:r>
              <a:rPr lang="en-US" altLang="ja-JP" sz="1800" baseline="-25000" dirty="0" smtClean="0"/>
              <a:t>0</a:t>
            </a:r>
            <a:endParaRPr lang="ja-JP" altLang="ja-JP" sz="1800" dirty="0" smtClean="0"/>
          </a:p>
          <a:p>
            <a:r>
              <a:rPr lang="ja-JP" altLang="ja-JP" sz="1800" dirty="0" smtClean="0"/>
              <a:t>すべて貯蓄すれば、利子収入も得られるので、来期の最大収入</a:t>
            </a:r>
            <a:r>
              <a:rPr lang="en-US" altLang="ja-JP" sz="1800" i="1" dirty="0" smtClean="0"/>
              <a:t>B</a:t>
            </a:r>
            <a:r>
              <a:rPr lang="ja-JP" altLang="ja-JP" sz="1800" dirty="0" smtClean="0"/>
              <a:t>点</a:t>
            </a:r>
            <a:r>
              <a:rPr lang="ja-JP" altLang="en-US" sz="1800" dirty="0" smtClean="0"/>
              <a:t>では</a:t>
            </a:r>
            <a:r>
              <a:rPr lang="ja-JP" altLang="ja-JP" sz="1800" dirty="0" smtClean="0"/>
              <a:t>、</a:t>
            </a:r>
          </a:p>
          <a:p>
            <a:r>
              <a:rPr lang="ja-JP" altLang="ja-JP" sz="1800" dirty="0" smtClean="0"/>
              <a:t>　　</a:t>
            </a:r>
            <a:r>
              <a:rPr lang="en-US" altLang="ja-JP" sz="1800" dirty="0" smtClean="0"/>
              <a:t>(</a:t>
            </a:r>
            <a:r>
              <a:rPr lang="en-US" altLang="ja-JP" sz="1800" i="1" dirty="0" smtClean="0"/>
              <a:t>A</a:t>
            </a:r>
            <a:r>
              <a:rPr lang="en-US" altLang="ja-JP" sz="1800" dirty="0" smtClean="0"/>
              <a:t> </a:t>
            </a:r>
            <a:r>
              <a:rPr lang="en-US" altLang="ja-JP" sz="1800" baseline="-25000" dirty="0" smtClean="0"/>
              <a:t>0</a:t>
            </a:r>
            <a:r>
              <a:rPr lang="ja-JP" altLang="ja-JP" sz="1800" dirty="0" smtClean="0"/>
              <a:t>＋</a:t>
            </a:r>
            <a:r>
              <a:rPr lang="en-US" altLang="ja-JP" sz="1800" i="1" dirty="0" smtClean="0"/>
              <a:t>Y</a:t>
            </a:r>
            <a:r>
              <a:rPr lang="en-US" altLang="ja-JP" sz="1800" dirty="0" smtClean="0"/>
              <a:t> </a:t>
            </a:r>
            <a:r>
              <a:rPr lang="en-US" altLang="ja-JP" sz="1800" baseline="-25000" dirty="0" smtClean="0"/>
              <a:t>0</a:t>
            </a:r>
            <a:r>
              <a:rPr lang="en-US" altLang="ja-JP" sz="1800" dirty="0" smtClean="0"/>
              <a:t>)(1</a:t>
            </a:r>
            <a:r>
              <a:rPr lang="ja-JP" altLang="ja-JP" sz="1800" dirty="0" smtClean="0"/>
              <a:t>＋</a:t>
            </a:r>
            <a:r>
              <a:rPr lang="en-US" altLang="ja-JP" sz="1800" i="1" dirty="0" err="1" smtClean="0"/>
              <a:t>i</a:t>
            </a:r>
            <a:r>
              <a:rPr lang="en-US" altLang="ja-JP" sz="1800" dirty="0" smtClean="0"/>
              <a:t> )</a:t>
            </a:r>
            <a:r>
              <a:rPr lang="ja-JP" altLang="ja-JP" sz="1800" dirty="0" smtClean="0"/>
              <a:t>＋</a:t>
            </a:r>
            <a:r>
              <a:rPr lang="en-US" altLang="ja-JP" sz="1800" i="1" dirty="0" smtClean="0"/>
              <a:t>Y</a:t>
            </a:r>
            <a:r>
              <a:rPr lang="en-US" altLang="ja-JP" sz="1800" dirty="0" smtClean="0"/>
              <a:t> </a:t>
            </a:r>
            <a:r>
              <a:rPr lang="en-US" altLang="ja-JP" sz="1800" baseline="-25000" dirty="0" smtClean="0"/>
              <a:t>1</a:t>
            </a:r>
            <a:endParaRPr lang="ja-JP" altLang="ja-JP" sz="1800" dirty="0" smtClean="0"/>
          </a:p>
          <a:p>
            <a:pPr>
              <a:buNone/>
            </a:pPr>
            <a:endParaRPr lang="ja-JP" altLang="ja-JP" sz="1800" dirty="0">
              <a:latin typeface="+mj-lt"/>
              <a:ea typeface="ＭＳ 明朝" pitchFamily="17"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
            <a:ext cx="7772400" cy="404664"/>
          </a:xfrm>
        </p:spPr>
        <p:txBody>
          <a:bodyPr>
            <a:normAutofit fontScale="90000"/>
          </a:bodyPr>
          <a:lstStyle/>
          <a:p>
            <a:r>
              <a:rPr lang="ja-JP" altLang="ja-JP" sz="2400" b="1" dirty="0" smtClean="0"/>
              <a:t> </a:t>
            </a:r>
            <a:r>
              <a:rPr lang="en-US" altLang="ja-JP" sz="1800" b="1" dirty="0" smtClean="0"/>
              <a:t>10C</a:t>
            </a:r>
            <a:r>
              <a:rPr lang="ja-JP" altLang="ja-JP" sz="1800" b="1" dirty="0" err="1" smtClean="0"/>
              <a:t>．</a:t>
            </a:r>
            <a:r>
              <a:rPr lang="en-US" altLang="ja-JP" sz="1800" b="1" dirty="0" smtClean="0"/>
              <a:t>Life </a:t>
            </a:r>
            <a:r>
              <a:rPr lang="en-US" altLang="ja-JP" sz="1800" b="1" dirty="0" smtClean="0"/>
              <a:t>Cycle </a:t>
            </a:r>
            <a:r>
              <a:rPr lang="en-US" altLang="ja-JP" sz="1800" b="1" dirty="0" smtClean="0"/>
              <a:t>Hypothesis  </a:t>
            </a:r>
            <a:r>
              <a:rPr lang="ja-JP" altLang="ja-JP" sz="1800" b="1" dirty="0" smtClean="0"/>
              <a:t>ライフサイクル</a:t>
            </a:r>
            <a:r>
              <a:rPr lang="ja-JP" altLang="ja-JP" sz="1800" b="1" dirty="0" smtClean="0"/>
              <a:t>仮説</a:t>
            </a:r>
            <a:r>
              <a:rPr lang="ja-JP" altLang="en-US"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12291" name="Rectangle 3"/>
          <p:cNvSpPr>
            <a:spLocks noGrp="1" noChangeArrowheads="1"/>
          </p:cNvSpPr>
          <p:nvPr>
            <p:ph idx="1"/>
          </p:nvPr>
        </p:nvSpPr>
        <p:spPr>
          <a:xfrm>
            <a:off x="0" y="476672"/>
            <a:ext cx="9144000" cy="6076528"/>
          </a:xfrm>
        </p:spPr>
        <p:txBody>
          <a:bodyPr>
            <a:normAutofit fontScale="92500" lnSpcReduction="10000"/>
          </a:bodyPr>
          <a:lstStyle/>
          <a:p>
            <a:pPr>
              <a:buNone/>
            </a:pPr>
            <a:r>
              <a:rPr lang="en-US" altLang="ja-JP" sz="1800" dirty="0" smtClean="0"/>
              <a:t>Maximizing </a:t>
            </a:r>
            <a:r>
              <a:rPr lang="en-US" altLang="ja-JP" sz="1800" dirty="0" smtClean="0"/>
              <a:t>utility within the scope of the budget constraint is the point of contact E</a:t>
            </a:r>
            <a:r>
              <a:rPr lang="ja-JP" altLang="en-US" sz="1800" dirty="0" smtClean="0"/>
              <a:t>　⇒</a:t>
            </a:r>
            <a:r>
              <a:rPr lang="en-US" altLang="ja-JP" sz="1800" dirty="0" smtClean="0"/>
              <a:t>Optimum consumption </a:t>
            </a:r>
            <a:r>
              <a:rPr lang="en-US" altLang="ja-JP" sz="1800" i="1" dirty="0" smtClean="0">
                <a:ea typeface="ＭＳ 明朝" pitchFamily="17" charset="-128"/>
              </a:rPr>
              <a:t>C</a:t>
            </a:r>
            <a:r>
              <a:rPr lang="en-US" altLang="ja-JP" sz="1800" baseline="-25000" dirty="0" smtClean="0">
                <a:ea typeface="ＭＳ 明朝" pitchFamily="17" charset="-128"/>
              </a:rPr>
              <a:t>0</a:t>
            </a:r>
            <a:r>
              <a:rPr lang="en-US" altLang="ja-JP" sz="1800" baseline="30000" dirty="0" smtClean="0">
                <a:ea typeface="ＭＳ 明朝" pitchFamily="17" charset="-128"/>
              </a:rPr>
              <a:t>*  </a:t>
            </a:r>
            <a:r>
              <a:rPr lang="en-US" altLang="ja-JP" sz="1800" dirty="0" smtClean="0">
                <a:ea typeface="ＭＳ 明朝" pitchFamily="17" charset="-128"/>
              </a:rPr>
              <a:t>and </a:t>
            </a:r>
            <a:r>
              <a:rPr lang="en-US" altLang="ja-JP" sz="1800" i="1" dirty="0" smtClean="0">
                <a:ea typeface="ＭＳ 明朝" pitchFamily="17" charset="-128"/>
              </a:rPr>
              <a:t>C</a:t>
            </a:r>
            <a:r>
              <a:rPr lang="en-US" altLang="ja-JP" sz="1800" baseline="-25000" dirty="0" smtClean="0">
                <a:ea typeface="ＭＳ 明朝" pitchFamily="17" charset="-128"/>
              </a:rPr>
              <a:t>1</a:t>
            </a:r>
            <a:r>
              <a:rPr lang="en-US" altLang="ja-JP" sz="1800" baseline="30000" dirty="0" smtClean="0">
                <a:ea typeface="ＭＳ 明朝" pitchFamily="17" charset="-128"/>
              </a:rPr>
              <a:t>* </a:t>
            </a:r>
            <a:r>
              <a:rPr lang="en-US" altLang="ja-JP" sz="1800" dirty="0" smtClean="0"/>
              <a:t>are determined</a:t>
            </a:r>
          </a:p>
          <a:p>
            <a:pPr>
              <a:buNone/>
            </a:pPr>
            <a:r>
              <a:rPr lang="en-US" altLang="ja-JP" sz="1800" dirty="0" smtClean="0"/>
              <a:t>As an interest rate rises, savings increase, the slope of the budget constraint line becomes steep, the optimal consumption point is E ‘</a:t>
            </a:r>
          </a:p>
          <a:p>
            <a:pPr>
              <a:buNone/>
            </a:pPr>
            <a:r>
              <a:rPr lang="en-US" altLang="ja-JP" sz="1800" dirty="0" smtClean="0"/>
              <a:t>⇒ Present optimal consumption </a:t>
            </a:r>
            <a:r>
              <a:rPr lang="en-US" altLang="ja-JP" sz="1800" i="1" dirty="0" smtClean="0">
                <a:ea typeface="ＭＳ 明朝" pitchFamily="17" charset="-128"/>
              </a:rPr>
              <a:t>C</a:t>
            </a:r>
            <a:r>
              <a:rPr lang="en-US" altLang="ja-JP" sz="1800" baseline="-25000" dirty="0" smtClean="0">
                <a:ea typeface="ＭＳ 明朝" pitchFamily="17" charset="-128"/>
              </a:rPr>
              <a:t>0</a:t>
            </a:r>
            <a:r>
              <a:rPr lang="en-US" altLang="ja-JP" sz="1800" baseline="30000" dirty="0" smtClean="0">
                <a:ea typeface="ＭＳ 明朝" pitchFamily="17" charset="-128"/>
              </a:rPr>
              <a:t>*</a:t>
            </a:r>
            <a:r>
              <a:rPr lang="en-US" altLang="ja-JP" sz="1800" dirty="0" smtClean="0"/>
              <a:t> will decrease,</a:t>
            </a:r>
          </a:p>
          <a:p>
            <a:pPr>
              <a:buNone/>
            </a:pPr>
            <a:r>
              <a:rPr lang="en-US" altLang="ja-JP" sz="1800" dirty="0" smtClean="0"/>
              <a:t> and future optimum consumption </a:t>
            </a:r>
            <a:r>
              <a:rPr lang="en-US" altLang="ja-JP" sz="1800" i="1" dirty="0" smtClean="0">
                <a:ea typeface="ＭＳ 明朝" pitchFamily="17" charset="-128"/>
              </a:rPr>
              <a:t>C</a:t>
            </a:r>
            <a:r>
              <a:rPr lang="en-US" altLang="ja-JP" sz="1800" baseline="-25000" dirty="0" smtClean="0">
                <a:ea typeface="ＭＳ 明朝" pitchFamily="17" charset="-128"/>
              </a:rPr>
              <a:t>1</a:t>
            </a:r>
            <a:r>
              <a:rPr lang="en-US" altLang="ja-JP" sz="1800" baseline="30000" dirty="0" smtClean="0">
                <a:ea typeface="ＭＳ 明朝" pitchFamily="17" charset="-128"/>
              </a:rPr>
              <a:t>* </a:t>
            </a:r>
            <a:r>
              <a:rPr lang="en-US" altLang="ja-JP" sz="1800" dirty="0" smtClean="0"/>
              <a:t>will increase.</a:t>
            </a:r>
          </a:p>
          <a:p>
            <a:pPr>
              <a:buNone/>
            </a:pPr>
            <a:r>
              <a:rPr lang="en-US" altLang="ja-JP" sz="1800" dirty="0" smtClean="0"/>
              <a:t>In the short run, total lifetime wealth W does not </a:t>
            </a:r>
          </a:p>
          <a:p>
            <a:pPr>
              <a:buNone/>
            </a:pPr>
            <a:r>
              <a:rPr lang="en-US" altLang="ja-JP" sz="1800" dirty="0" smtClean="0"/>
              <a:t>decrease so much even if income Y decreases, </a:t>
            </a:r>
          </a:p>
          <a:p>
            <a:pPr>
              <a:buNone/>
            </a:pPr>
            <a:r>
              <a:rPr lang="en-US" altLang="ja-JP" sz="1800" dirty="0" smtClean="0"/>
              <a:t>consumption C does not decrease so much, </a:t>
            </a:r>
          </a:p>
          <a:p>
            <a:pPr>
              <a:buNone/>
            </a:pPr>
            <a:r>
              <a:rPr lang="en-US" altLang="ja-JP" sz="1800" dirty="0" smtClean="0"/>
              <a:t>Average propensity to consume C / Y rather increases.</a:t>
            </a:r>
          </a:p>
          <a:p>
            <a:pPr>
              <a:buNone/>
            </a:pPr>
            <a:r>
              <a:rPr lang="en-US" altLang="ja-JP" sz="1800" dirty="0" smtClean="0"/>
              <a:t>In the long run, if income Y increases, lifetime wealth W</a:t>
            </a:r>
          </a:p>
          <a:p>
            <a:pPr>
              <a:buNone/>
            </a:pPr>
            <a:r>
              <a:rPr lang="en-US" altLang="ja-JP" sz="1800" dirty="0" smtClean="0"/>
              <a:t>   also increases in the same way, so average propensity </a:t>
            </a:r>
          </a:p>
          <a:p>
            <a:pPr>
              <a:buNone/>
            </a:pPr>
            <a:r>
              <a:rPr lang="en-US" altLang="ja-JP" sz="1800" dirty="0" smtClean="0"/>
              <a:t>  to consume C / Y is constant</a:t>
            </a:r>
            <a:r>
              <a:rPr lang="en-US" altLang="ja-JP" sz="1800" dirty="0" smtClean="0"/>
              <a:t>.</a:t>
            </a:r>
          </a:p>
          <a:p>
            <a:r>
              <a:rPr lang="ja-JP" altLang="ja-JP" sz="1800" dirty="0" smtClean="0"/>
              <a:t>予算制約の範囲内で効用を最大化するのは両者の接点</a:t>
            </a:r>
            <a:r>
              <a:rPr lang="en-US" altLang="ja-JP" sz="1800" i="1" dirty="0" smtClean="0"/>
              <a:t>E</a:t>
            </a:r>
            <a:endParaRPr lang="ja-JP" altLang="ja-JP" sz="1800" dirty="0" smtClean="0"/>
          </a:p>
          <a:p>
            <a:r>
              <a:rPr lang="ja-JP" altLang="en-US" sz="1800" dirty="0" smtClean="0"/>
              <a:t>⇒</a:t>
            </a:r>
            <a:r>
              <a:rPr lang="ja-JP" altLang="ja-JP" sz="1800" dirty="0" smtClean="0"/>
              <a:t>最適消費量</a:t>
            </a:r>
            <a:r>
              <a:rPr lang="en-US" altLang="ja-JP" sz="1800" i="1" dirty="0" smtClean="0"/>
              <a:t>C</a:t>
            </a:r>
            <a:r>
              <a:rPr lang="en-US" altLang="ja-JP" sz="1800" baseline="-25000" dirty="0" smtClean="0"/>
              <a:t>0</a:t>
            </a:r>
            <a:r>
              <a:rPr lang="en-US" altLang="ja-JP" sz="1800" baseline="30000" dirty="0" smtClean="0"/>
              <a:t>*</a:t>
            </a:r>
            <a:r>
              <a:rPr lang="ja-JP" altLang="ja-JP" sz="1800" dirty="0" smtClean="0"/>
              <a:t>および</a:t>
            </a:r>
            <a:r>
              <a:rPr lang="en-US" altLang="ja-JP" sz="1800" i="1" dirty="0" smtClean="0"/>
              <a:t>C</a:t>
            </a:r>
            <a:r>
              <a:rPr lang="en-US" altLang="ja-JP" sz="1800" baseline="-25000" dirty="0" smtClean="0"/>
              <a:t>1</a:t>
            </a:r>
            <a:r>
              <a:rPr lang="en-US" altLang="ja-JP" sz="1800" baseline="30000" dirty="0" smtClean="0"/>
              <a:t>*</a:t>
            </a:r>
            <a:r>
              <a:rPr lang="ja-JP" altLang="ja-JP" sz="1800" dirty="0" smtClean="0"/>
              <a:t>が決定</a:t>
            </a:r>
          </a:p>
          <a:p>
            <a:r>
              <a:rPr lang="ja-JP" altLang="ja-JP" sz="1800" dirty="0" smtClean="0"/>
              <a:t>利子率が上がると貯蓄が増え、予算制約線の傾きは急になり、最適消費点は</a:t>
            </a:r>
            <a:r>
              <a:rPr lang="en-US" altLang="ja-JP" sz="1800" i="1" dirty="0" smtClean="0"/>
              <a:t>E</a:t>
            </a:r>
            <a:r>
              <a:rPr lang="en-US" altLang="ja-JP" sz="1800" dirty="0" smtClean="0"/>
              <a:t>’</a:t>
            </a:r>
            <a:endParaRPr lang="ja-JP" altLang="ja-JP" sz="1800" dirty="0" smtClean="0"/>
          </a:p>
          <a:p>
            <a:r>
              <a:rPr lang="ja-JP" altLang="ja-JP" sz="1800" dirty="0" smtClean="0"/>
              <a:t>⇒今期の最適消費</a:t>
            </a:r>
            <a:r>
              <a:rPr lang="en-US" altLang="ja-JP" sz="1800" i="1" dirty="0" smtClean="0"/>
              <a:t>C</a:t>
            </a:r>
            <a:r>
              <a:rPr lang="en-US" altLang="ja-JP" sz="1800" baseline="-25000" dirty="0" smtClean="0"/>
              <a:t>0</a:t>
            </a:r>
            <a:r>
              <a:rPr lang="en-US" altLang="ja-JP" sz="1800" baseline="30000" dirty="0" smtClean="0"/>
              <a:t>*</a:t>
            </a:r>
            <a:r>
              <a:rPr lang="ja-JP" altLang="ja-JP" sz="1800" dirty="0" smtClean="0"/>
              <a:t>は減り、来期の最適消費</a:t>
            </a:r>
            <a:r>
              <a:rPr lang="en-US" altLang="ja-JP" sz="1800" i="1" dirty="0" smtClean="0"/>
              <a:t>C</a:t>
            </a:r>
            <a:r>
              <a:rPr lang="en-US" altLang="ja-JP" sz="1800" baseline="-25000" dirty="0" smtClean="0"/>
              <a:t>1</a:t>
            </a:r>
            <a:r>
              <a:rPr lang="en-US" altLang="ja-JP" sz="1800" baseline="30000" dirty="0" smtClean="0"/>
              <a:t>*</a:t>
            </a:r>
            <a:r>
              <a:rPr lang="ja-JP" altLang="ja-JP" sz="1800" dirty="0" smtClean="0"/>
              <a:t>が増える</a:t>
            </a:r>
          </a:p>
          <a:p>
            <a:r>
              <a:rPr lang="ja-JP" altLang="ja-JP" sz="1800" dirty="0" smtClean="0"/>
              <a:t>短期では所得</a:t>
            </a:r>
            <a:r>
              <a:rPr lang="en-US" altLang="ja-JP" sz="1800" i="1" dirty="0" smtClean="0"/>
              <a:t>Y</a:t>
            </a:r>
            <a:r>
              <a:rPr lang="en-US" altLang="ja-JP" sz="1800" dirty="0" smtClean="0"/>
              <a:t> </a:t>
            </a:r>
            <a:r>
              <a:rPr lang="ja-JP" altLang="ja-JP" sz="1800" dirty="0" smtClean="0"/>
              <a:t>が減っても生涯の総資産</a:t>
            </a:r>
            <a:r>
              <a:rPr lang="en-US" altLang="ja-JP" sz="1800" i="1" dirty="0" smtClean="0"/>
              <a:t>W</a:t>
            </a:r>
            <a:r>
              <a:rPr lang="ja-JP" altLang="ja-JP" sz="1800" dirty="0" smtClean="0"/>
              <a:t>はそれほど減らないので、消費</a:t>
            </a:r>
            <a:r>
              <a:rPr lang="en-US" altLang="ja-JP" sz="1800" i="1" dirty="0" smtClean="0"/>
              <a:t>C</a:t>
            </a:r>
            <a:r>
              <a:rPr lang="ja-JP" altLang="ja-JP" sz="1800" dirty="0" smtClean="0"/>
              <a:t>もそれほど減らず、平均消費性向</a:t>
            </a:r>
            <a:r>
              <a:rPr lang="en-US" altLang="ja-JP" sz="1800" i="1" dirty="0" smtClean="0"/>
              <a:t>C</a:t>
            </a:r>
            <a:r>
              <a:rPr lang="ja-JP" altLang="ja-JP" sz="1800" dirty="0" smtClean="0"/>
              <a:t>／</a:t>
            </a:r>
            <a:r>
              <a:rPr lang="en-US" altLang="ja-JP" sz="1800" i="1" dirty="0" smtClean="0"/>
              <a:t>Y</a:t>
            </a:r>
            <a:r>
              <a:rPr lang="en-US" altLang="ja-JP" sz="1800" dirty="0" smtClean="0"/>
              <a:t> </a:t>
            </a:r>
            <a:r>
              <a:rPr lang="ja-JP" altLang="ja-JP" sz="1800" dirty="0" smtClean="0"/>
              <a:t>はむしろ上がる</a:t>
            </a:r>
          </a:p>
          <a:p>
            <a:r>
              <a:rPr lang="ja-JP" altLang="ja-JP" sz="1800" dirty="0" smtClean="0"/>
              <a:t>長期においては所得</a:t>
            </a:r>
            <a:r>
              <a:rPr lang="en-US" altLang="ja-JP" sz="1800" i="1" dirty="0" smtClean="0"/>
              <a:t>Y</a:t>
            </a:r>
            <a:r>
              <a:rPr lang="en-US" altLang="ja-JP" sz="1800" dirty="0" smtClean="0"/>
              <a:t> </a:t>
            </a:r>
            <a:r>
              <a:rPr lang="ja-JP" altLang="ja-JP" sz="1800" dirty="0" smtClean="0"/>
              <a:t>が増えれば生涯の総資産</a:t>
            </a:r>
            <a:r>
              <a:rPr lang="en-US" altLang="ja-JP" sz="1800" i="1" dirty="0" smtClean="0"/>
              <a:t>W</a:t>
            </a:r>
            <a:r>
              <a:rPr lang="ja-JP" altLang="ja-JP" sz="1800" dirty="0" smtClean="0"/>
              <a:t>も同じように増えるので、平均消費性向</a:t>
            </a:r>
            <a:r>
              <a:rPr lang="en-US" altLang="ja-JP" sz="1800" i="1" dirty="0" smtClean="0"/>
              <a:t>C</a:t>
            </a:r>
            <a:r>
              <a:rPr lang="ja-JP" altLang="ja-JP" sz="1800" dirty="0" smtClean="0"/>
              <a:t>／</a:t>
            </a:r>
            <a:r>
              <a:rPr lang="en-US" altLang="ja-JP" sz="1800" i="1" dirty="0" smtClean="0"/>
              <a:t>Y</a:t>
            </a:r>
            <a:r>
              <a:rPr lang="en-US" altLang="ja-JP" sz="1800" dirty="0" smtClean="0"/>
              <a:t> </a:t>
            </a:r>
            <a:r>
              <a:rPr lang="ja-JP" altLang="ja-JP" sz="1800" dirty="0" smtClean="0"/>
              <a:t>は一定</a:t>
            </a:r>
          </a:p>
          <a:p>
            <a:pPr>
              <a:buNone/>
            </a:pPr>
            <a:endParaRPr lang="ja-JP" altLang="ja-JP" sz="1800" dirty="0">
              <a:latin typeface="+mj-lt"/>
              <a:ea typeface="ＭＳ 明朝" pitchFamily="17" charset="-128"/>
            </a:endParaRPr>
          </a:p>
        </p:txBody>
      </p:sp>
      <p:pic>
        <p:nvPicPr>
          <p:cNvPr id="4" name="図 3"/>
          <p:cNvPicPr/>
          <p:nvPr/>
        </p:nvPicPr>
        <p:blipFill>
          <a:blip r:embed="rId2" cstate="print"/>
          <a:srcRect/>
          <a:stretch>
            <a:fillRect/>
          </a:stretch>
        </p:blipFill>
        <p:spPr bwMode="auto">
          <a:xfrm>
            <a:off x="5796136" y="1268760"/>
            <a:ext cx="3203848" cy="314096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512" y="1"/>
            <a:ext cx="8856984" cy="620688"/>
          </a:xfrm>
        </p:spPr>
        <p:txBody>
          <a:bodyPr>
            <a:normAutofit fontScale="90000"/>
          </a:bodyPr>
          <a:lstStyle/>
          <a:p>
            <a:r>
              <a:rPr lang="ja-JP" altLang="ja-JP" sz="2000" b="1" dirty="0" smtClean="0"/>
              <a:t>１</a:t>
            </a:r>
            <a:r>
              <a:rPr lang="ja-JP" altLang="ja-JP" sz="2000" b="1" dirty="0" smtClean="0"/>
              <a:t>．</a:t>
            </a:r>
            <a:r>
              <a:rPr lang="en-US" altLang="ja-JP" sz="2000" b="1" dirty="0" smtClean="0"/>
              <a:t>Consumption</a:t>
            </a:r>
            <a:r>
              <a:rPr lang="ja-JP" altLang="en-US" sz="2000" b="1" dirty="0" smtClean="0"/>
              <a:t>・</a:t>
            </a:r>
            <a:r>
              <a:rPr lang="en-US" altLang="ja-JP" sz="2000" b="1" dirty="0" smtClean="0"/>
              <a:t>Savings</a:t>
            </a:r>
            <a:r>
              <a:rPr lang="ja-JP" altLang="en-US" sz="2000" b="1" dirty="0" smtClean="0"/>
              <a:t>　</a:t>
            </a:r>
            <a:r>
              <a:rPr lang="en-US" altLang="ja-JP" sz="2000" b="1" dirty="0" smtClean="0"/>
              <a:t>and Income: Absolute Income </a:t>
            </a:r>
            <a:r>
              <a:rPr lang="en-US" altLang="ja-JP" sz="2000" b="1" dirty="0" smtClean="0"/>
              <a:t>Hypothesis</a:t>
            </a:r>
            <a:br>
              <a:rPr lang="en-US" altLang="ja-JP" sz="2000" b="1" dirty="0" smtClean="0"/>
            </a:br>
            <a:r>
              <a:rPr lang="ja-JP" altLang="ja-JP" sz="2000" b="1" dirty="0" smtClean="0"/>
              <a:t>消費・貯蓄と所得：絶対所得仮説</a:t>
            </a:r>
            <a:endParaRPr lang="ja-JP" altLang="en-US" sz="2000" dirty="0" smtClean="0">
              <a:solidFill>
                <a:schemeClr val="tx1"/>
              </a:solidFill>
              <a:latin typeface="ＭＳ 明朝" pitchFamily="17" charset="-128"/>
              <a:ea typeface="ＭＳ ゴシック" pitchFamily="49" charset="-128"/>
            </a:endParaRPr>
          </a:p>
        </p:txBody>
      </p:sp>
      <p:sp>
        <p:nvSpPr>
          <p:cNvPr id="3075" name="Rectangle 3"/>
          <p:cNvSpPr>
            <a:spLocks noGrp="1" noChangeArrowheads="1"/>
          </p:cNvSpPr>
          <p:nvPr>
            <p:ph idx="1"/>
          </p:nvPr>
        </p:nvSpPr>
        <p:spPr>
          <a:xfrm>
            <a:off x="0" y="692696"/>
            <a:ext cx="8915400" cy="6165304"/>
          </a:xfrm>
        </p:spPr>
        <p:txBody>
          <a:bodyPr>
            <a:normAutofit lnSpcReduction="10000"/>
          </a:bodyPr>
          <a:lstStyle/>
          <a:p>
            <a:pPr>
              <a:buNone/>
            </a:pPr>
            <a:r>
              <a:rPr lang="en-US" altLang="ja-JP" sz="1800" dirty="0" smtClean="0"/>
              <a:t>Consumers </a:t>
            </a:r>
            <a:r>
              <a:rPr lang="en-US" altLang="ja-JP" sz="1800" dirty="0" smtClean="0"/>
              <a:t>decide on consumption expenditure for each consumable good to maximize utility according to their income constraints under the prices given in the market. Consumption expenditure decreases if income decreases, and consumption expenditure increases as income increases.</a:t>
            </a:r>
            <a:br>
              <a:rPr lang="en-US" altLang="ja-JP" sz="1800" dirty="0" smtClean="0"/>
            </a:br>
            <a:r>
              <a:rPr lang="en-US" altLang="ja-JP" sz="1800" dirty="0" smtClean="0"/>
              <a:t>⇒ </a:t>
            </a:r>
            <a:r>
              <a:rPr lang="en-US" altLang="ja-JP" sz="1800" b="1" dirty="0" smtClean="0"/>
              <a:t>consumption function</a:t>
            </a:r>
            <a:r>
              <a:rPr lang="ja-JP" altLang="en-US" sz="1800" dirty="0" smtClean="0"/>
              <a:t>　</a:t>
            </a:r>
            <a:r>
              <a:rPr lang="en-US" altLang="ja-JP" sz="1800" dirty="0" smtClean="0"/>
              <a:t>is a function of consumption C and income Y.</a:t>
            </a:r>
            <a:br>
              <a:rPr lang="en-US" altLang="ja-JP" sz="1800" dirty="0" smtClean="0"/>
            </a:br>
            <a:r>
              <a:rPr lang="ja-JP" altLang="en-US" sz="1800" dirty="0" smtClean="0"/>
              <a:t>　　</a:t>
            </a:r>
            <a:r>
              <a:rPr lang="en-US" altLang="ja-JP" sz="1800" dirty="0" smtClean="0"/>
              <a:t>C = C (Y)</a:t>
            </a:r>
            <a:br>
              <a:rPr lang="en-US" altLang="ja-JP" sz="1800" dirty="0" smtClean="0"/>
            </a:br>
            <a:r>
              <a:rPr lang="en-US" altLang="ja-JP" sz="1800" dirty="0" smtClean="0"/>
              <a:t>If you write its proportional constant as c in lowercase letters,</a:t>
            </a:r>
            <a:br>
              <a:rPr lang="en-US" altLang="ja-JP" sz="1800" dirty="0" smtClean="0"/>
            </a:br>
            <a:r>
              <a:rPr lang="en-US" altLang="ja-JP" sz="1800" dirty="0" smtClean="0"/>
              <a:t>C = a + </a:t>
            </a:r>
            <a:r>
              <a:rPr lang="en-US" altLang="ja-JP" sz="1800" dirty="0" err="1" smtClean="0"/>
              <a:t>cY</a:t>
            </a:r>
            <a:r>
              <a:rPr lang="en-US" altLang="ja-JP" sz="1800" dirty="0" smtClean="0"/>
              <a:t> ,  a&gt; 0, 0 &lt;c &lt;1</a:t>
            </a:r>
            <a:br>
              <a:rPr lang="en-US" altLang="ja-JP" sz="1800" dirty="0" smtClean="0"/>
            </a:br>
            <a:r>
              <a:rPr lang="en-US" altLang="ja-JP" sz="1800" dirty="0" smtClean="0"/>
              <a:t>To specify a functional form concretely.= </a:t>
            </a:r>
            <a:r>
              <a:rPr lang="en-US" altLang="ja-JP" sz="1800" b="1" dirty="0" smtClean="0"/>
              <a:t>specification of function</a:t>
            </a:r>
            <a:r>
              <a:rPr lang="en-US" altLang="ja-JP" sz="1800" dirty="0" smtClean="0"/>
              <a:t/>
            </a:r>
            <a:br>
              <a:rPr lang="en-US" altLang="ja-JP" sz="1800" dirty="0" smtClean="0"/>
            </a:br>
            <a:r>
              <a:rPr lang="en-US" altLang="ja-JP" sz="1800" b="1" dirty="0" smtClean="0"/>
              <a:t>Consumption function </a:t>
            </a:r>
            <a:r>
              <a:rPr lang="en-US" altLang="ja-JP" sz="1800" dirty="0" smtClean="0"/>
              <a:t>is depicted by a </a:t>
            </a:r>
            <a:r>
              <a:rPr lang="en-US" altLang="ja-JP" sz="1800" b="1" dirty="0" smtClean="0"/>
              <a:t>consumption curve </a:t>
            </a:r>
            <a:r>
              <a:rPr lang="en-US" altLang="ja-JP" sz="1800" dirty="0" smtClean="0"/>
              <a:t>in geometry.</a:t>
            </a:r>
            <a:endParaRPr lang="ja-JP" altLang="ja-JP" sz="1800" dirty="0" smtClean="0"/>
          </a:p>
          <a:p>
            <a:r>
              <a:rPr lang="ja-JP" altLang="ja-JP" sz="1800" dirty="0" smtClean="0"/>
              <a:t>消費者は市場で</a:t>
            </a:r>
            <a:r>
              <a:rPr lang="ja-JP" altLang="en-US" sz="1800" dirty="0" smtClean="0"/>
              <a:t>所与の</a:t>
            </a:r>
            <a:r>
              <a:rPr lang="ja-JP" altLang="ja-JP" sz="1800" dirty="0" smtClean="0"/>
              <a:t>価格の下で</a:t>
            </a:r>
            <a:r>
              <a:rPr lang="ja-JP" altLang="en-US" sz="1800" dirty="0" smtClean="0"/>
              <a:t>、</a:t>
            </a:r>
            <a:r>
              <a:rPr lang="ja-JP" altLang="ja-JP" sz="1800" dirty="0" smtClean="0"/>
              <a:t>所得制約に従って効用を最大化</a:t>
            </a:r>
            <a:r>
              <a:rPr lang="ja-JP" altLang="en-US" sz="1800" dirty="0" smtClean="0"/>
              <a:t>⇒</a:t>
            </a:r>
            <a:r>
              <a:rPr lang="ja-JP" altLang="ja-JP" sz="1800" dirty="0" smtClean="0"/>
              <a:t>各消費財への消費支出額を</a:t>
            </a:r>
            <a:r>
              <a:rPr lang="ja-JP" altLang="en-US" sz="1800" dirty="0" smtClean="0"/>
              <a:t>決定</a:t>
            </a:r>
            <a:r>
              <a:rPr lang="ja-JP" altLang="ja-JP" sz="1800" dirty="0" smtClean="0"/>
              <a:t>。所得が減れば消費支出は減り、所得が増えれば消費支出は増える。</a:t>
            </a:r>
          </a:p>
          <a:p>
            <a:r>
              <a:rPr lang="ja-JP" altLang="ja-JP" sz="1800" dirty="0" smtClean="0"/>
              <a:t>⇒</a:t>
            </a:r>
            <a:r>
              <a:rPr lang="ja-JP" altLang="ja-JP" sz="1800" b="1" dirty="0" smtClean="0"/>
              <a:t>消費関数</a:t>
            </a:r>
            <a:r>
              <a:rPr lang="ja-JP" altLang="ja-JP" sz="1800" dirty="0" smtClean="0"/>
              <a:t>（</a:t>
            </a:r>
            <a:r>
              <a:rPr lang="en-US" altLang="ja-JP" sz="1800" dirty="0" smtClean="0"/>
              <a:t>consumption function</a:t>
            </a:r>
            <a:r>
              <a:rPr lang="ja-JP" altLang="ja-JP" sz="1800" dirty="0" smtClean="0"/>
              <a:t>）</a:t>
            </a:r>
          </a:p>
          <a:p>
            <a:r>
              <a:rPr lang="ja-JP" altLang="ja-JP" sz="1800" dirty="0" smtClean="0"/>
              <a:t>＝消費</a:t>
            </a:r>
            <a:r>
              <a:rPr lang="en-US" altLang="ja-JP" sz="1800" i="1" dirty="0" smtClean="0"/>
              <a:t>C</a:t>
            </a:r>
            <a:r>
              <a:rPr lang="ja-JP" altLang="ja-JP" sz="1800" dirty="0" smtClean="0"/>
              <a:t>（</a:t>
            </a:r>
            <a:r>
              <a:rPr lang="en-US" altLang="ja-JP" sz="1800" dirty="0" smtClean="0"/>
              <a:t>consumption</a:t>
            </a:r>
            <a:r>
              <a:rPr lang="ja-JP" altLang="ja-JP" sz="1800" dirty="0" smtClean="0"/>
              <a:t>）と</a:t>
            </a:r>
            <a:endParaRPr lang="en-US" altLang="ja-JP" sz="1800" dirty="0" smtClean="0"/>
          </a:p>
          <a:p>
            <a:r>
              <a:rPr lang="ja-JP" altLang="ja-JP" sz="1800" dirty="0" smtClean="0"/>
              <a:t>所得</a:t>
            </a:r>
            <a:r>
              <a:rPr lang="en-US" altLang="ja-JP" sz="1800" i="1" dirty="0" smtClean="0"/>
              <a:t>Y</a:t>
            </a:r>
            <a:r>
              <a:rPr lang="ja-JP" altLang="ja-JP" sz="1800" dirty="0" smtClean="0"/>
              <a:t>（</a:t>
            </a:r>
            <a:r>
              <a:rPr lang="en-US" altLang="ja-JP" sz="1800" dirty="0" smtClean="0"/>
              <a:t>income</a:t>
            </a:r>
            <a:r>
              <a:rPr lang="ja-JP" altLang="ja-JP" sz="1800" dirty="0" smtClean="0"/>
              <a:t>）の関数　　</a:t>
            </a:r>
            <a:r>
              <a:rPr lang="en-US" altLang="ja-JP" sz="1800" i="1" dirty="0" smtClean="0"/>
              <a:t>C</a:t>
            </a:r>
            <a:r>
              <a:rPr lang="ja-JP" altLang="ja-JP" sz="1800" dirty="0" smtClean="0"/>
              <a:t>＝</a:t>
            </a:r>
            <a:r>
              <a:rPr lang="en-US" altLang="ja-JP" sz="1800" i="1" dirty="0" smtClean="0"/>
              <a:t>C</a:t>
            </a:r>
            <a:r>
              <a:rPr lang="en-US" altLang="ja-JP" sz="1800" dirty="0" smtClean="0"/>
              <a:t>(</a:t>
            </a:r>
            <a:r>
              <a:rPr lang="en-US" altLang="ja-JP" sz="1800" i="1" dirty="0" smtClean="0"/>
              <a:t>Y</a:t>
            </a:r>
            <a:r>
              <a:rPr lang="en-US" altLang="ja-JP" sz="1800" dirty="0" smtClean="0"/>
              <a:t>)</a:t>
            </a:r>
            <a:r>
              <a:rPr lang="ja-JP" altLang="ja-JP" sz="1800" dirty="0" smtClean="0"/>
              <a:t>　　</a:t>
            </a:r>
          </a:p>
          <a:p>
            <a:r>
              <a:rPr lang="ja-JP" altLang="ja-JP" sz="1800" dirty="0" smtClean="0"/>
              <a:t>その比例定数を小文字で</a:t>
            </a:r>
            <a:r>
              <a:rPr lang="en-US" altLang="ja-JP" sz="1800" i="1" dirty="0" smtClean="0"/>
              <a:t>c</a:t>
            </a:r>
            <a:r>
              <a:rPr lang="ja-JP" altLang="ja-JP" sz="1800" dirty="0" smtClean="0"/>
              <a:t>と書けば、</a:t>
            </a:r>
          </a:p>
          <a:p>
            <a:r>
              <a:rPr lang="ja-JP" altLang="ja-JP" sz="1800" dirty="0" smtClean="0"/>
              <a:t>　　</a:t>
            </a:r>
            <a:r>
              <a:rPr lang="en-US" altLang="ja-JP" sz="1800" i="1" dirty="0" smtClean="0"/>
              <a:t>C</a:t>
            </a:r>
            <a:r>
              <a:rPr lang="ja-JP" altLang="ja-JP" sz="1800" dirty="0" smtClean="0"/>
              <a:t>＝</a:t>
            </a:r>
            <a:r>
              <a:rPr lang="en-US" altLang="ja-JP" sz="1800" i="1" dirty="0" smtClean="0"/>
              <a:t>a</a:t>
            </a:r>
            <a:r>
              <a:rPr lang="ja-JP" altLang="ja-JP" sz="1800" dirty="0" smtClean="0"/>
              <a:t>＋</a:t>
            </a:r>
            <a:r>
              <a:rPr lang="en-US" altLang="ja-JP" sz="1800" i="1" dirty="0" err="1" smtClean="0"/>
              <a:t>cY</a:t>
            </a:r>
            <a:r>
              <a:rPr lang="ja-JP" altLang="ja-JP" sz="1800" dirty="0" smtClean="0"/>
              <a:t>　　</a:t>
            </a:r>
            <a:r>
              <a:rPr lang="en-US" altLang="ja-JP" sz="1800" i="1" dirty="0" smtClean="0"/>
              <a:t>a</a:t>
            </a:r>
            <a:r>
              <a:rPr lang="ja-JP" altLang="ja-JP" sz="1800" dirty="0" smtClean="0"/>
              <a:t>＞</a:t>
            </a:r>
            <a:r>
              <a:rPr lang="en-US" altLang="ja-JP" sz="1800" dirty="0" smtClean="0"/>
              <a:t>0</a:t>
            </a:r>
            <a:r>
              <a:rPr lang="ja-JP" altLang="ja-JP" sz="1800" dirty="0" err="1" smtClean="0"/>
              <a:t>，</a:t>
            </a:r>
            <a:r>
              <a:rPr lang="en-US" altLang="ja-JP" sz="1800" dirty="0" smtClean="0"/>
              <a:t>0</a:t>
            </a:r>
            <a:r>
              <a:rPr lang="ja-JP" altLang="ja-JP" sz="1800" dirty="0" smtClean="0"/>
              <a:t>＜</a:t>
            </a:r>
            <a:r>
              <a:rPr lang="en-US" altLang="ja-JP" sz="1800" i="1" dirty="0" smtClean="0"/>
              <a:t>c</a:t>
            </a:r>
            <a:r>
              <a:rPr lang="ja-JP" altLang="ja-JP" sz="1800" dirty="0" smtClean="0"/>
              <a:t>＜</a:t>
            </a:r>
            <a:r>
              <a:rPr lang="en-US" altLang="ja-JP" sz="1800" dirty="0" smtClean="0"/>
              <a:t>1</a:t>
            </a:r>
            <a:endParaRPr lang="ja-JP" altLang="ja-JP" sz="1800" dirty="0" smtClean="0"/>
          </a:p>
          <a:p>
            <a:r>
              <a:rPr lang="ja-JP" altLang="ja-JP" sz="1800" dirty="0" smtClean="0"/>
              <a:t>関数形を具体的に特定化</a:t>
            </a:r>
            <a:endParaRPr lang="en-US" altLang="ja-JP" sz="1800" dirty="0" smtClean="0"/>
          </a:p>
          <a:p>
            <a:r>
              <a:rPr lang="ja-JP" altLang="ja-JP" sz="1800" dirty="0" smtClean="0"/>
              <a:t>＝関数の</a:t>
            </a:r>
            <a:r>
              <a:rPr lang="ja-JP" altLang="ja-JP" sz="1800" b="1" dirty="0" smtClean="0"/>
              <a:t>特定化</a:t>
            </a:r>
            <a:r>
              <a:rPr lang="ja-JP" altLang="ja-JP" sz="1800" dirty="0" smtClean="0"/>
              <a:t>（</a:t>
            </a:r>
            <a:r>
              <a:rPr lang="en-US" altLang="ja-JP" sz="1800" dirty="0" smtClean="0"/>
              <a:t>specification</a:t>
            </a:r>
            <a:r>
              <a:rPr lang="ja-JP" altLang="ja-JP" sz="1800" dirty="0" smtClean="0"/>
              <a:t>）</a:t>
            </a:r>
          </a:p>
          <a:p>
            <a:r>
              <a:rPr lang="ja-JP" altLang="ja-JP" sz="1800" b="1" dirty="0" smtClean="0"/>
              <a:t>消費曲線</a:t>
            </a:r>
            <a:r>
              <a:rPr lang="ja-JP" altLang="ja-JP" sz="1800" dirty="0" smtClean="0"/>
              <a:t>（</a:t>
            </a:r>
            <a:r>
              <a:rPr lang="en-US" altLang="ja-JP" sz="1800" dirty="0" smtClean="0"/>
              <a:t>consumption curve</a:t>
            </a:r>
            <a:r>
              <a:rPr lang="ja-JP" altLang="ja-JP" sz="1800" dirty="0" smtClean="0"/>
              <a:t>）</a:t>
            </a:r>
            <a:r>
              <a:rPr lang="ja-JP" altLang="en-US" sz="1800" dirty="0" smtClean="0"/>
              <a:t>で描ける</a:t>
            </a:r>
            <a:endParaRPr lang="ja-JP" altLang="en-US" sz="1800" dirty="0" smtClean="0">
              <a:ea typeface="ＭＳ 明朝" pitchFamily="17" charset="-128"/>
            </a:endParaRPr>
          </a:p>
          <a:p>
            <a:pPr algn="just" eaLnBrk="1" hangingPunct="1">
              <a:lnSpc>
                <a:spcPct val="90000"/>
              </a:lnSpc>
              <a:buFontTx/>
              <a:buNone/>
            </a:pPr>
            <a:endParaRPr lang="ja-JP" altLang="en-US" sz="1800" dirty="0" smtClean="0">
              <a:ea typeface="ＭＳ 明朝" pitchFamily="17" charset="-128"/>
            </a:endParaRPr>
          </a:p>
        </p:txBody>
      </p:sp>
      <p:pic>
        <p:nvPicPr>
          <p:cNvPr id="5" name="図 4"/>
          <p:cNvPicPr/>
          <p:nvPr/>
        </p:nvPicPr>
        <p:blipFill>
          <a:blip r:embed="rId2" cstate="print"/>
          <a:srcRect/>
          <a:stretch>
            <a:fillRect/>
          </a:stretch>
        </p:blipFill>
        <p:spPr bwMode="auto">
          <a:xfrm>
            <a:off x="4355976" y="3933056"/>
            <a:ext cx="2376264" cy="2160240"/>
          </a:xfrm>
          <a:prstGeom prst="rect">
            <a:avLst/>
          </a:prstGeom>
          <a:noFill/>
          <a:ln w="9525">
            <a:noFill/>
            <a:miter lim="800000"/>
            <a:headEnd/>
            <a:tailEnd/>
          </a:ln>
        </p:spPr>
      </p:pic>
      <p:pic>
        <p:nvPicPr>
          <p:cNvPr id="6" name="図 5"/>
          <p:cNvPicPr/>
          <p:nvPr/>
        </p:nvPicPr>
        <p:blipFill>
          <a:blip r:embed="rId3" cstate="print"/>
          <a:srcRect/>
          <a:stretch>
            <a:fillRect/>
          </a:stretch>
        </p:blipFill>
        <p:spPr bwMode="auto">
          <a:xfrm>
            <a:off x="6804248" y="3933056"/>
            <a:ext cx="2339752" cy="21602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48680"/>
          </a:xfrm>
        </p:spPr>
        <p:txBody>
          <a:bodyPr>
            <a:noAutofit/>
          </a:bodyPr>
          <a:lstStyle/>
          <a:p>
            <a:r>
              <a:rPr lang="ja-JP" altLang="ja-JP" sz="1800" b="1" dirty="0" smtClean="0"/>
              <a:t>１</a:t>
            </a:r>
            <a:r>
              <a:rPr lang="en-US" altLang="ja-JP" sz="1800" b="1" dirty="0" smtClean="0"/>
              <a:t>B</a:t>
            </a:r>
            <a:r>
              <a:rPr lang="ja-JP" altLang="ja-JP" sz="1800" b="1" dirty="0" err="1" smtClean="0"/>
              <a:t>．</a:t>
            </a:r>
            <a:r>
              <a:rPr lang="en-US" altLang="ja-JP" sz="1800" b="1" dirty="0" smtClean="0"/>
              <a:t>Consumption</a:t>
            </a:r>
            <a:r>
              <a:rPr lang="ja-JP" altLang="en-US" sz="1800" b="1" dirty="0" smtClean="0"/>
              <a:t>・</a:t>
            </a:r>
            <a:r>
              <a:rPr lang="en-US" altLang="ja-JP" sz="1800" b="1" dirty="0" smtClean="0"/>
              <a:t>Savings</a:t>
            </a:r>
            <a:r>
              <a:rPr lang="ja-JP" altLang="en-US" sz="1800" b="1" dirty="0" smtClean="0"/>
              <a:t>　</a:t>
            </a:r>
            <a:r>
              <a:rPr lang="en-US" altLang="ja-JP" sz="1800" b="1" dirty="0" smtClean="0"/>
              <a:t>and Income: Absolute Income </a:t>
            </a:r>
            <a:r>
              <a:rPr lang="en-US" altLang="ja-JP" sz="1800" b="1" dirty="0" smtClean="0"/>
              <a:t>Hypothesis</a:t>
            </a:r>
            <a:br>
              <a:rPr lang="en-US" altLang="ja-JP" sz="1800" b="1" dirty="0" smtClean="0"/>
            </a:br>
            <a:r>
              <a:rPr lang="ja-JP" altLang="ja-JP" sz="1800" b="1" dirty="0" smtClean="0"/>
              <a:t>消費・貯蓄と所得：絶対所得仮説</a:t>
            </a:r>
            <a:endParaRPr lang="ja-JP" altLang="en-US" sz="1800" dirty="0" smtClean="0">
              <a:solidFill>
                <a:schemeClr val="tx1"/>
              </a:solidFill>
              <a:latin typeface="ＭＳ 明朝" pitchFamily="17" charset="-128"/>
              <a:ea typeface="ＭＳ ゴシック" pitchFamily="49" charset="-128"/>
            </a:endParaRPr>
          </a:p>
        </p:txBody>
      </p:sp>
      <p:sp>
        <p:nvSpPr>
          <p:cNvPr id="3075" name="Rectangle 3"/>
          <p:cNvSpPr>
            <a:spLocks noGrp="1" noChangeArrowheads="1"/>
          </p:cNvSpPr>
          <p:nvPr>
            <p:ph idx="1"/>
          </p:nvPr>
        </p:nvSpPr>
        <p:spPr>
          <a:xfrm>
            <a:off x="0" y="620688"/>
            <a:ext cx="9036496" cy="5703912"/>
          </a:xfrm>
        </p:spPr>
        <p:txBody>
          <a:bodyPr>
            <a:normAutofit/>
          </a:bodyPr>
          <a:lstStyle/>
          <a:p>
            <a:pPr>
              <a:buNone/>
            </a:pPr>
            <a:r>
              <a:rPr lang="en-US" altLang="ja-JP" sz="1800" b="1" dirty="0" smtClean="0"/>
              <a:t>Basic </a:t>
            </a:r>
            <a:r>
              <a:rPr lang="en-US" altLang="ja-JP" sz="1800" b="1" dirty="0" smtClean="0"/>
              <a:t>Consumption </a:t>
            </a:r>
            <a:r>
              <a:rPr lang="en-US" altLang="ja-JP" sz="1800" dirty="0" smtClean="0"/>
              <a:t>: Even when income Y is zero, consumption as low as a is necessary to survive. </a:t>
            </a:r>
            <a:r>
              <a:rPr lang="en-US" altLang="ja-JP" sz="1800" b="1" dirty="0" smtClean="0"/>
              <a:t>Constant term a </a:t>
            </a:r>
            <a:r>
              <a:rPr lang="en-US" altLang="ja-JP" sz="1800" dirty="0" smtClean="0"/>
              <a:t>= intercept of vertical axis a </a:t>
            </a:r>
            <a:r>
              <a:rPr lang="en-US" altLang="ja-JP" sz="1800" b="1" dirty="0" smtClean="0"/>
              <a:t>= basic consumption</a:t>
            </a:r>
            <a:r>
              <a:rPr lang="en-US" altLang="ja-JP" sz="1800" dirty="0" smtClean="0"/>
              <a:t>. For example, if your income is zero, you can not live a life unless you have at least 40,000 yen in 1 month</a:t>
            </a:r>
          </a:p>
          <a:p>
            <a:pPr>
              <a:buNone/>
            </a:pPr>
            <a:r>
              <a:rPr lang="en-US" altLang="ja-JP" sz="1800" b="1" dirty="0" smtClean="0"/>
              <a:t>Marginal propensity to consume (marginal propensity of consumption: MPC) </a:t>
            </a:r>
          </a:p>
          <a:p>
            <a:pPr>
              <a:buNone/>
            </a:pPr>
            <a:r>
              <a:rPr lang="en-US" altLang="ja-JP" sz="1800" dirty="0" smtClean="0"/>
              <a:t>   When the income increases by 10,000 yen,  your consumption increases 6,000 yen.  Then 6,000 / 10000 = 0.6 = c </a:t>
            </a:r>
            <a:r>
              <a:rPr lang="en-US" altLang="ja-JP" sz="1800" dirty="0" err="1" smtClean="0"/>
              <a:t>c</a:t>
            </a:r>
            <a:r>
              <a:rPr lang="en-US" altLang="ja-JP" sz="1800" dirty="0" smtClean="0"/>
              <a:t> is defined as marginal propensity to consume (marginal propensity of consumption: MPC) </a:t>
            </a:r>
            <a:r>
              <a:rPr lang="en-US" altLang="ja-JP" sz="1800" dirty="0" smtClean="0"/>
              <a:t>  0 </a:t>
            </a:r>
            <a:r>
              <a:rPr lang="en-US" altLang="ja-JP" sz="1800" dirty="0" smtClean="0"/>
              <a:t>&lt;c &lt;1 </a:t>
            </a:r>
            <a:endParaRPr lang="en-US" altLang="ja-JP" sz="1800" dirty="0" smtClean="0"/>
          </a:p>
          <a:p>
            <a:pPr>
              <a:buNone/>
            </a:pPr>
            <a:endParaRPr lang="en-US" altLang="ja-JP" sz="1800" dirty="0" smtClean="0"/>
          </a:p>
          <a:p>
            <a:r>
              <a:rPr lang="ja-JP" altLang="ja-JP" sz="1800" dirty="0" smtClean="0">
                <a:cs typeface="Times New Roman" pitchFamily="18" charset="0"/>
              </a:rPr>
              <a:t>所得</a:t>
            </a:r>
            <a:r>
              <a:rPr lang="en-US" altLang="ja-JP" sz="1800" i="1" dirty="0" smtClean="0">
                <a:cs typeface="Times New Roman" pitchFamily="18" charset="0"/>
              </a:rPr>
              <a:t>Y</a:t>
            </a:r>
            <a:r>
              <a:rPr lang="ja-JP" altLang="ja-JP" sz="1800" dirty="0" smtClean="0">
                <a:cs typeface="Times New Roman" pitchFamily="18" charset="0"/>
              </a:rPr>
              <a:t>がゼロの時でも、生きていくためには最低限</a:t>
            </a:r>
            <a:r>
              <a:rPr lang="en-US" altLang="ja-JP" sz="1800" i="1" dirty="0" smtClean="0">
                <a:cs typeface="Times New Roman" pitchFamily="18" charset="0"/>
              </a:rPr>
              <a:t>a</a:t>
            </a:r>
            <a:r>
              <a:rPr lang="ja-JP" altLang="ja-JP" sz="1800" dirty="0" err="1" smtClean="0">
                <a:cs typeface="Times New Roman" pitchFamily="18" charset="0"/>
              </a:rPr>
              <a:t>だけの</a:t>
            </a:r>
            <a:r>
              <a:rPr lang="ja-JP" altLang="ja-JP" sz="1800" dirty="0" smtClean="0">
                <a:cs typeface="Times New Roman" pitchFamily="18" charset="0"/>
              </a:rPr>
              <a:t>消費は必要となる。定数項</a:t>
            </a:r>
            <a:r>
              <a:rPr lang="en-US" altLang="ja-JP" sz="1800" i="1" dirty="0" smtClean="0">
                <a:cs typeface="Times New Roman" pitchFamily="18" charset="0"/>
              </a:rPr>
              <a:t>a</a:t>
            </a:r>
            <a:r>
              <a:rPr lang="ja-JP" altLang="ja-JP" sz="1800" i="1" dirty="0" smtClean="0">
                <a:cs typeface="Times New Roman" pitchFamily="18" charset="0"/>
              </a:rPr>
              <a:t>＝</a:t>
            </a:r>
            <a:r>
              <a:rPr lang="ja-JP" altLang="ja-JP" sz="1800" dirty="0" smtClean="0">
                <a:cs typeface="Times New Roman" pitchFamily="18" charset="0"/>
              </a:rPr>
              <a:t>縦軸の切片</a:t>
            </a:r>
            <a:r>
              <a:rPr lang="en-US" altLang="ja-JP" sz="1800" i="1" dirty="0" smtClean="0">
                <a:cs typeface="Times New Roman" pitchFamily="18" charset="0"/>
              </a:rPr>
              <a:t>a</a:t>
            </a:r>
            <a:r>
              <a:rPr lang="ja-JP" altLang="ja-JP" sz="1800" i="1" dirty="0" smtClean="0">
                <a:cs typeface="Times New Roman" pitchFamily="18" charset="0"/>
              </a:rPr>
              <a:t>＝</a:t>
            </a:r>
            <a:r>
              <a:rPr lang="ja-JP" altLang="ja-JP" sz="1800" b="1" dirty="0" smtClean="0">
                <a:cs typeface="Times New Roman" pitchFamily="18" charset="0"/>
              </a:rPr>
              <a:t>基礎消費</a:t>
            </a:r>
            <a:r>
              <a:rPr lang="ja-JP" altLang="ja-JP" sz="1800" dirty="0" smtClean="0">
                <a:cs typeface="Times New Roman" pitchFamily="18" charset="0"/>
              </a:rPr>
              <a:t>（</a:t>
            </a:r>
            <a:r>
              <a:rPr lang="en-US" altLang="ja-JP" sz="1800" dirty="0" smtClean="0">
                <a:cs typeface="Times New Roman" pitchFamily="18" charset="0"/>
              </a:rPr>
              <a:t>basic consumption</a:t>
            </a:r>
            <a:r>
              <a:rPr lang="ja-JP" altLang="ja-JP" sz="1800" dirty="0" smtClean="0">
                <a:cs typeface="Times New Roman" pitchFamily="18" charset="0"/>
              </a:rPr>
              <a:t>）</a:t>
            </a:r>
            <a:r>
              <a:rPr lang="ja-JP" altLang="en-US" sz="1800" dirty="0" smtClean="0">
                <a:cs typeface="Times New Roman" pitchFamily="18" charset="0"/>
              </a:rPr>
              <a:t>。</a:t>
            </a:r>
            <a:endParaRPr lang="en-US" altLang="ja-JP" sz="1800" dirty="0" smtClean="0">
              <a:cs typeface="Times New Roman" pitchFamily="18" charset="0"/>
            </a:endParaRPr>
          </a:p>
          <a:p>
            <a:r>
              <a:rPr lang="ja-JP" altLang="ja-JP" sz="1800" dirty="0" smtClean="0">
                <a:cs typeface="Times New Roman" pitchFamily="18" charset="0"/>
              </a:rPr>
              <a:t>例えば所得がゼロでも</a:t>
            </a:r>
            <a:r>
              <a:rPr lang="en-US" altLang="ja-JP" sz="1800" dirty="0" smtClean="0">
                <a:cs typeface="Times New Roman" pitchFamily="18" charset="0"/>
              </a:rPr>
              <a:t>1</a:t>
            </a:r>
            <a:r>
              <a:rPr lang="ja-JP" altLang="ja-JP" sz="1800" dirty="0" smtClean="0">
                <a:cs typeface="Times New Roman" pitchFamily="18" charset="0"/>
              </a:rPr>
              <a:t>ヶ月に最低</a:t>
            </a:r>
            <a:r>
              <a:rPr lang="en-US" altLang="ja-JP" sz="1800" dirty="0" smtClean="0">
                <a:cs typeface="Times New Roman" pitchFamily="18" charset="0"/>
              </a:rPr>
              <a:t>4</a:t>
            </a:r>
            <a:r>
              <a:rPr lang="ja-JP" altLang="ja-JP" sz="1800" dirty="0" smtClean="0">
                <a:cs typeface="Times New Roman" pitchFamily="18" charset="0"/>
              </a:rPr>
              <a:t>万円</a:t>
            </a:r>
            <a:r>
              <a:rPr lang="en-US" altLang="ja-JP" sz="1800" dirty="0" smtClean="0">
                <a:cs typeface="Times New Roman" pitchFamily="18" charset="0"/>
              </a:rPr>
              <a:t>=</a:t>
            </a:r>
            <a:r>
              <a:rPr lang="en-US" altLang="ja-JP" sz="1800" i="1" dirty="0" smtClean="0">
                <a:cs typeface="Times New Roman" pitchFamily="18" charset="0"/>
              </a:rPr>
              <a:t> a</a:t>
            </a:r>
            <a:r>
              <a:rPr lang="ja-JP" altLang="ja-JP" sz="1800" dirty="0" smtClean="0">
                <a:cs typeface="Times New Roman" pitchFamily="18" charset="0"/>
              </a:rPr>
              <a:t>ないと消費生活ができない場合</a:t>
            </a:r>
          </a:p>
          <a:p>
            <a:r>
              <a:rPr lang="ja-JP" altLang="en-US" sz="1800" dirty="0" smtClean="0">
                <a:cs typeface="Times New Roman" pitchFamily="18" charset="0"/>
              </a:rPr>
              <a:t>所得が</a:t>
            </a:r>
            <a:r>
              <a:rPr lang="en-US" altLang="ja-JP" sz="1800" dirty="0" smtClean="0">
                <a:cs typeface="Times New Roman" pitchFamily="18" charset="0"/>
              </a:rPr>
              <a:t>1</a:t>
            </a:r>
            <a:r>
              <a:rPr lang="ja-JP" altLang="en-US" sz="1800" dirty="0" smtClean="0">
                <a:cs typeface="Times New Roman" pitchFamily="18" charset="0"/>
              </a:rPr>
              <a:t>万円増えると</a:t>
            </a:r>
            <a:r>
              <a:rPr lang="en-US" altLang="ja-JP" sz="1800" dirty="0" smtClean="0">
                <a:cs typeface="Times New Roman" pitchFamily="18" charset="0"/>
              </a:rPr>
              <a:t>6</a:t>
            </a:r>
            <a:r>
              <a:rPr lang="ja-JP" altLang="en-US" sz="1800" dirty="0" smtClean="0">
                <a:cs typeface="Times New Roman" pitchFamily="18" charset="0"/>
              </a:rPr>
              <a:t>千円消費が増える場合、</a:t>
            </a:r>
            <a:r>
              <a:rPr lang="en-US" altLang="ja-JP" sz="1800" dirty="0" smtClean="0">
                <a:cs typeface="Times New Roman" pitchFamily="18" charset="0"/>
              </a:rPr>
              <a:t>6000/10000</a:t>
            </a:r>
            <a:r>
              <a:rPr lang="ja-JP" altLang="en-US" sz="1800" dirty="0" smtClean="0">
                <a:cs typeface="Times New Roman" pitchFamily="18" charset="0"/>
              </a:rPr>
              <a:t>＝</a:t>
            </a:r>
            <a:r>
              <a:rPr lang="en-US" altLang="ja-JP" sz="1800" dirty="0" smtClean="0">
                <a:cs typeface="Times New Roman" pitchFamily="18" charset="0"/>
              </a:rPr>
              <a:t>0.6</a:t>
            </a:r>
            <a:r>
              <a:rPr lang="ja-JP" altLang="en-US" sz="1800" dirty="0" smtClean="0">
                <a:cs typeface="Times New Roman" pitchFamily="18" charset="0"/>
              </a:rPr>
              <a:t>＝</a:t>
            </a:r>
            <a:r>
              <a:rPr lang="en-US" altLang="ja-JP" sz="1800" i="1" dirty="0" smtClean="0">
                <a:cs typeface="Times New Roman" pitchFamily="18" charset="0"/>
              </a:rPr>
              <a:t> c </a:t>
            </a:r>
            <a:r>
              <a:rPr lang="ja-JP" altLang="en-US" sz="1800" dirty="0" err="1" smtClean="0">
                <a:cs typeface="Times New Roman" pitchFamily="18" charset="0"/>
              </a:rPr>
              <a:t>、</a:t>
            </a:r>
            <a:r>
              <a:rPr lang="ja-JP" altLang="ja-JP" sz="1800" dirty="0" smtClean="0">
                <a:cs typeface="Times New Roman" pitchFamily="18" charset="0"/>
              </a:rPr>
              <a:t>この</a:t>
            </a:r>
            <a:r>
              <a:rPr lang="en-US" altLang="ja-JP" sz="1800" i="1" dirty="0" smtClean="0">
                <a:cs typeface="Times New Roman" pitchFamily="18" charset="0"/>
              </a:rPr>
              <a:t>c</a:t>
            </a:r>
            <a:r>
              <a:rPr lang="ja-JP" altLang="ja-JP" sz="1800" dirty="0" smtClean="0">
                <a:cs typeface="Times New Roman" pitchFamily="18" charset="0"/>
              </a:rPr>
              <a:t>を</a:t>
            </a:r>
            <a:r>
              <a:rPr lang="ja-JP" altLang="ja-JP" sz="1800" b="1" dirty="0" smtClean="0">
                <a:cs typeface="Times New Roman" pitchFamily="18" charset="0"/>
              </a:rPr>
              <a:t>限界消費性向</a:t>
            </a:r>
            <a:r>
              <a:rPr lang="ja-JP" altLang="ja-JP" sz="1800" dirty="0" smtClean="0">
                <a:cs typeface="Times New Roman" pitchFamily="18" charset="0"/>
              </a:rPr>
              <a:t>（</a:t>
            </a:r>
            <a:r>
              <a:rPr lang="en-US" altLang="ja-JP" sz="1800" dirty="0" smtClean="0">
                <a:cs typeface="Times New Roman" pitchFamily="18" charset="0"/>
              </a:rPr>
              <a:t>marginal propensity to consume; marginal propensity of consumption: MPC</a:t>
            </a:r>
            <a:r>
              <a:rPr lang="ja-JP" altLang="ja-JP" sz="1800" dirty="0" smtClean="0">
                <a:cs typeface="Times New Roman" pitchFamily="18" charset="0"/>
              </a:rPr>
              <a:t>）</a:t>
            </a:r>
            <a:r>
              <a:rPr lang="en-US" altLang="ja-JP" sz="1800" dirty="0" smtClean="0">
                <a:cs typeface="Times New Roman" pitchFamily="18" charset="0"/>
              </a:rPr>
              <a:t> </a:t>
            </a:r>
            <a:r>
              <a:rPr lang="ja-JP" altLang="en-US" sz="1800" dirty="0" smtClean="0">
                <a:cs typeface="Times New Roman" pitchFamily="18" charset="0"/>
              </a:rPr>
              <a:t>　　</a:t>
            </a:r>
            <a:r>
              <a:rPr lang="en-US" altLang="ja-JP" sz="1800" dirty="0" smtClean="0">
                <a:cs typeface="Times New Roman" pitchFamily="18" charset="0"/>
              </a:rPr>
              <a:t>0</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dirty="0" smtClean="0">
                <a:cs typeface="Times New Roman" pitchFamily="18" charset="0"/>
              </a:rPr>
              <a:t>1</a:t>
            </a:r>
            <a:endParaRPr lang="ja-JP" altLang="ja-JP" sz="1800" dirty="0" smtClean="0">
              <a:cs typeface="Times New Roman" pitchFamily="18" charset="0"/>
            </a:endParaRPr>
          </a:p>
          <a:p>
            <a:pPr>
              <a:buNone/>
            </a:pPr>
            <a:endParaRPr lang="en-US" altLang="ja-JP" sz="1800" dirty="0" smtClean="0"/>
          </a:p>
          <a:p>
            <a:pPr algn="just" eaLnBrk="1" hangingPunct="1">
              <a:lnSpc>
                <a:spcPct val="90000"/>
              </a:lnSpc>
              <a:buFontTx/>
              <a:buNone/>
            </a:pPr>
            <a:endParaRPr lang="ja-JP" altLang="en-US" sz="1800" dirty="0" smtClean="0">
              <a:ea typeface="ＭＳ 明朝" pitchFamily="17" charset="-128"/>
            </a:endParaRPr>
          </a:p>
          <a:p>
            <a:pPr algn="just" eaLnBrk="1" hangingPunct="1">
              <a:lnSpc>
                <a:spcPct val="90000"/>
              </a:lnSpc>
              <a:buFontTx/>
              <a:buNone/>
            </a:pPr>
            <a:endParaRPr lang="ja-JP" altLang="en-US" sz="1800" dirty="0" smtClean="0">
              <a:ea typeface="ＭＳ 明朝" pitchFamily="17"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548680"/>
          </a:xfrm>
        </p:spPr>
        <p:txBody>
          <a:bodyPr>
            <a:noAutofit/>
          </a:bodyPr>
          <a:lstStyle/>
          <a:p>
            <a:r>
              <a:rPr lang="ja-JP" altLang="ja-JP" sz="1800" b="1" dirty="0" smtClean="0"/>
              <a:t>１</a:t>
            </a:r>
            <a:r>
              <a:rPr lang="en-US" altLang="ja-JP" sz="1800" b="1" dirty="0" smtClean="0"/>
              <a:t>C</a:t>
            </a:r>
            <a:r>
              <a:rPr lang="ja-JP" altLang="ja-JP" sz="1800" b="1" dirty="0" err="1" smtClean="0"/>
              <a:t>．</a:t>
            </a:r>
            <a:r>
              <a:rPr lang="en-US" altLang="ja-JP" sz="1800" b="1" dirty="0" smtClean="0"/>
              <a:t>Consumption</a:t>
            </a:r>
            <a:r>
              <a:rPr lang="ja-JP" altLang="en-US" sz="1800" b="1" dirty="0" smtClean="0"/>
              <a:t>・</a:t>
            </a:r>
            <a:r>
              <a:rPr lang="en-US" altLang="ja-JP" sz="1800" b="1" dirty="0" smtClean="0"/>
              <a:t>Savings</a:t>
            </a:r>
            <a:r>
              <a:rPr lang="ja-JP" altLang="en-US" sz="1800" b="1" dirty="0" smtClean="0"/>
              <a:t>　</a:t>
            </a:r>
            <a:r>
              <a:rPr lang="en-US" altLang="ja-JP" sz="1800" b="1" dirty="0" smtClean="0"/>
              <a:t>and Income: Absolute Income </a:t>
            </a:r>
            <a:r>
              <a:rPr lang="en-US" altLang="ja-JP" sz="1800" b="1" dirty="0" smtClean="0"/>
              <a:t>Hypothesis</a:t>
            </a:r>
            <a:r>
              <a:rPr lang="en-US" altLang="ja-JP" sz="1800" b="1" dirty="0" smtClean="0"/>
              <a:t/>
            </a:r>
            <a:br>
              <a:rPr lang="en-US" altLang="ja-JP" sz="1800" b="1" dirty="0" smtClean="0"/>
            </a:br>
            <a:r>
              <a:rPr lang="ja-JP" altLang="ja-JP" sz="1800" b="1" dirty="0" smtClean="0"/>
              <a:t>消費・貯蓄と所得：絶対所得仮説</a:t>
            </a:r>
            <a:endParaRPr lang="ja-JP" altLang="en-US" sz="1800" dirty="0" smtClean="0">
              <a:solidFill>
                <a:schemeClr val="tx1"/>
              </a:solidFill>
              <a:latin typeface="ＭＳ 明朝" pitchFamily="17" charset="-128"/>
              <a:ea typeface="ＭＳ ゴシック" pitchFamily="49" charset="-128"/>
            </a:endParaRPr>
          </a:p>
        </p:txBody>
      </p:sp>
      <p:sp>
        <p:nvSpPr>
          <p:cNvPr id="3075" name="Rectangle 3"/>
          <p:cNvSpPr>
            <a:spLocks noGrp="1" noChangeArrowheads="1"/>
          </p:cNvSpPr>
          <p:nvPr>
            <p:ph idx="1"/>
          </p:nvPr>
        </p:nvSpPr>
        <p:spPr>
          <a:xfrm>
            <a:off x="0" y="620688"/>
            <a:ext cx="9036496" cy="6237312"/>
          </a:xfrm>
        </p:spPr>
        <p:txBody>
          <a:bodyPr>
            <a:normAutofit/>
          </a:bodyPr>
          <a:lstStyle/>
          <a:p>
            <a:pPr>
              <a:buNone/>
            </a:pPr>
            <a:r>
              <a:rPr lang="en-US" altLang="ja-JP" sz="1800" b="1" dirty="0" smtClean="0"/>
              <a:t>Absolute </a:t>
            </a:r>
            <a:r>
              <a:rPr lang="en-US" altLang="ja-JP" sz="1800" b="1" dirty="0" smtClean="0"/>
              <a:t>income hypothesis </a:t>
            </a:r>
            <a:r>
              <a:rPr lang="en-US" altLang="ja-JP" sz="1800" dirty="0" smtClean="0"/>
              <a:t>= hypothesis that consumption C depends on basic consumption </a:t>
            </a:r>
            <a:r>
              <a:rPr lang="en-US" altLang="ja-JP" sz="1800" i="1" dirty="0" smtClean="0"/>
              <a:t>a </a:t>
            </a:r>
            <a:r>
              <a:rPr lang="en-US" altLang="ja-JP" sz="1800" dirty="0" smtClean="0"/>
              <a:t>and absolute level </a:t>
            </a:r>
            <a:r>
              <a:rPr lang="en-US" altLang="ja-JP" sz="1800" i="1" dirty="0" smtClean="0"/>
              <a:t>Y</a:t>
            </a:r>
            <a:r>
              <a:rPr lang="en-US" altLang="ja-JP" sz="1800" dirty="0" smtClean="0"/>
              <a:t> of income, John Maynard </a:t>
            </a:r>
            <a:r>
              <a:rPr lang="en-US" altLang="ja-JP" sz="1800" b="1" dirty="0" smtClean="0"/>
              <a:t>Keynes</a:t>
            </a:r>
          </a:p>
          <a:p>
            <a:pPr>
              <a:buNone/>
            </a:pPr>
            <a:r>
              <a:rPr lang="en-US" altLang="ja-JP" sz="1800" b="1" dirty="0" smtClean="0"/>
              <a:t>Savings S</a:t>
            </a:r>
            <a:r>
              <a:rPr lang="en-US" altLang="ja-JP" sz="1800" dirty="0" smtClean="0"/>
              <a:t> = remaining income after you consumed from income.</a:t>
            </a:r>
          </a:p>
          <a:p>
            <a:pPr>
              <a:buNone/>
            </a:pPr>
            <a:r>
              <a:rPr lang="en-US" altLang="ja-JP" sz="1800" b="1" dirty="0" smtClean="0"/>
              <a:t>Income = consumption + saving, Y = C + S</a:t>
            </a:r>
          </a:p>
          <a:p>
            <a:pPr>
              <a:buNone/>
            </a:pPr>
            <a:r>
              <a:rPr lang="en-US" altLang="ja-JP" sz="1800" b="1" dirty="0" smtClean="0"/>
              <a:t>Savings function S = S (Y)</a:t>
            </a:r>
          </a:p>
          <a:p>
            <a:pPr>
              <a:buNone/>
            </a:pPr>
            <a:r>
              <a:rPr lang="en-US" altLang="ja-JP" sz="1800" dirty="0" smtClean="0"/>
              <a:t>Saving function based on absolute income hypothesis</a:t>
            </a:r>
            <a:br>
              <a:rPr lang="en-US" altLang="ja-JP" sz="1800" dirty="0" smtClean="0"/>
            </a:br>
            <a:r>
              <a:rPr lang="en-US" altLang="ja-JP" sz="1800" b="1" dirty="0" smtClean="0"/>
              <a:t>S = - a + (1 - c) Y</a:t>
            </a:r>
            <a:r>
              <a:rPr lang="en-US" altLang="ja-JP" sz="1800" dirty="0" smtClean="0"/>
              <a:t>, a&gt; 0, 0 &lt;c &lt;1</a:t>
            </a:r>
            <a:br>
              <a:rPr lang="en-US" altLang="ja-JP" sz="1800" dirty="0" smtClean="0"/>
            </a:br>
            <a:r>
              <a:rPr lang="en-US" altLang="ja-JP" sz="1800" b="1" dirty="0" smtClean="0"/>
              <a:t>1 - c = marginal propensity to save</a:t>
            </a:r>
            <a:r>
              <a:rPr lang="en-US" altLang="ja-JP" sz="1800" dirty="0" smtClean="0"/>
              <a:t>;</a:t>
            </a:r>
            <a:br>
              <a:rPr lang="en-US" altLang="ja-JP" sz="1800" dirty="0" smtClean="0"/>
            </a:br>
            <a:r>
              <a:rPr lang="en-US" altLang="ja-JP" sz="1800" dirty="0" smtClean="0"/>
              <a:t> (</a:t>
            </a:r>
            <a:r>
              <a:rPr lang="en-US" altLang="ja-JP" sz="1800" b="1" dirty="0" smtClean="0"/>
              <a:t>Marginal propensity of saving</a:t>
            </a:r>
            <a:r>
              <a:rPr lang="en-US" altLang="ja-JP" sz="1800" dirty="0" smtClean="0"/>
              <a:t>: MPS</a:t>
            </a:r>
            <a:r>
              <a:rPr lang="en-US" altLang="ja-JP" sz="1800" dirty="0" smtClean="0"/>
              <a:t>)</a:t>
            </a:r>
          </a:p>
          <a:p>
            <a:pPr>
              <a:buNone/>
            </a:pPr>
            <a:endParaRPr lang="en-US" altLang="ja-JP" sz="1800" dirty="0" smtClean="0"/>
          </a:p>
          <a:p>
            <a:r>
              <a:rPr lang="ja-JP" altLang="ja-JP" sz="1800" b="1" dirty="0" smtClean="0">
                <a:cs typeface="Times New Roman" pitchFamily="18" charset="0"/>
              </a:rPr>
              <a:t>絶対所得仮説</a:t>
            </a:r>
            <a:r>
              <a:rPr lang="ja-JP" altLang="ja-JP" sz="1800" dirty="0" smtClean="0">
                <a:cs typeface="Times New Roman" pitchFamily="18" charset="0"/>
              </a:rPr>
              <a:t>（</a:t>
            </a:r>
            <a:r>
              <a:rPr lang="en-US" altLang="ja-JP" sz="1800" dirty="0" smtClean="0">
                <a:cs typeface="Times New Roman" pitchFamily="18" charset="0"/>
              </a:rPr>
              <a:t>absolute income hypothesis</a:t>
            </a:r>
            <a:r>
              <a:rPr lang="ja-JP" altLang="ja-JP" sz="1800" dirty="0" smtClean="0">
                <a:cs typeface="Times New Roman" pitchFamily="18" charset="0"/>
              </a:rPr>
              <a:t>）＝消費</a:t>
            </a:r>
            <a:r>
              <a:rPr lang="en-US" altLang="ja-JP" sz="1800" i="1" dirty="0" smtClean="0">
                <a:cs typeface="Times New Roman" pitchFamily="18" charset="0"/>
              </a:rPr>
              <a:t>C</a:t>
            </a:r>
            <a:r>
              <a:rPr lang="ja-JP" altLang="ja-JP" sz="1800" dirty="0" smtClean="0">
                <a:cs typeface="Times New Roman" pitchFamily="18" charset="0"/>
              </a:rPr>
              <a:t>が基礎消費</a:t>
            </a:r>
            <a:r>
              <a:rPr lang="en-US" altLang="ja-JP" sz="1800" i="1" dirty="0" smtClean="0">
                <a:cs typeface="Times New Roman" pitchFamily="18" charset="0"/>
              </a:rPr>
              <a:t>a</a:t>
            </a:r>
            <a:r>
              <a:rPr lang="ja-JP" altLang="ja-JP" sz="1800" dirty="0" smtClean="0">
                <a:cs typeface="Times New Roman" pitchFamily="18" charset="0"/>
              </a:rPr>
              <a:t>と所得の絶対水準</a:t>
            </a:r>
            <a:r>
              <a:rPr lang="en-US" altLang="ja-JP" sz="1800" i="1" dirty="0" smtClean="0">
                <a:cs typeface="Times New Roman" pitchFamily="18" charset="0"/>
              </a:rPr>
              <a:t>Y</a:t>
            </a:r>
            <a:r>
              <a:rPr lang="ja-JP" altLang="ja-JP" sz="1800" dirty="0" err="1" smtClean="0">
                <a:cs typeface="Times New Roman" pitchFamily="18" charset="0"/>
              </a:rPr>
              <a:t>に依</a:t>
            </a:r>
            <a:r>
              <a:rPr lang="ja-JP" altLang="ja-JP" sz="1800" dirty="0" smtClean="0">
                <a:cs typeface="Times New Roman" pitchFamily="18" charset="0"/>
              </a:rPr>
              <a:t>存して決まるという仮説、ジョン・メイナード・</a:t>
            </a:r>
            <a:r>
              <a:rPr lang="ja-JP" altLang="ja-JP" sz="1800" b="1" dirty="0" smtClean="0">
                <a:cs typeface="Times New Roman" pitchFamily="18" charset="0"/>
              </a:rPr>
              <a:t>ケインズ</a:t>
            </a:r>
            <a:endParaRPr lang="ja-JP" altLang="ja-JP" sz="1800" dirty="0" smtClean="0">
              <a:cs typeface="Times New Roman" pitchFamily="18" charset="0"/>
            </a:endParaRPr>
          </a:p>
          <a:p>
            <a:r>
              <a:rPr lang="ja-JP" altLang="ja-JP" sz="1800" b="1" dirty="0" smtClean="0">
                <a:cs typeface="Times New Roman" pitchFamily="18" charset="0"/>
              </a:rPr>
              <a:t>貯蓄</a:t>
            </a:r>
            <a:r>
              <a:rPr lang="en-US" altLang="ja-JP" sz="1800" i="1" dirty="0" smtClean="0">
                <a:cs typeface="Times New Roman" pitchFamily="18" charset="0"/>
              </a:rPr>
              <a:t>S</a:t>
            </a:r>
            <a:r>
              <a:rPr lang="ja-JP" altLang="ja-JP" sz="1800" dirty="0" smtClean="0">
                <a:cs typeface="Times New Roman" pitchFamily="18" charset="0"/>
              </a:rPr>
              <a:t>（</a:t>
            </a:r>
            <a:r>
              <a:rPr lang="en-US" altLang="ja-JP" sz="1800" dirty="0" smtClean="0">
                <a:cs typeface="Times New Roman" pitchFamily="18" charset="0"/>
              </a:rPr>
              <a:t>savings</a:t>
            </a:r>
            <a:r>
              <a:rPr lang="ja-JP" altLang="ja-JP" sz="1800" dirty="0" smtClean="0">
                <a:cs typeface="Times New Roman" pitchFamily="18" charset="0"/>
              </a:rPr>
              <a:t>）＝所得のうち消費した残り</a:t>
            </a:r>
          </a:p>
          <a:p>
            <a:r>
              <a:rPr lang="ja-JP" altLang="ja-JP" sz="1800" dirty="0" smtClean="0">
                <a:cs typeface="Times New Roman" pitchFamily="18" charset="0"/>
              </a:rPr>
              <a:t>　所得＝消費＋貯蓄</a:t>
            </a:r>
            <a:r>
              <a:rPr lang="en-US" altLang="ja-JP" sz="1800" dirty="0" smtClean="0">
                <a:cs typeface="Times New Roman" pitchFamily="18" charset="0"/>
              </a:rPr>
              <a:t>, </a:t>
            </a:r>
            <a:r>
              <a:rPr lang="ja-JP" altLang="ja-JP" sz="1800" dirty="0" smtClean="0">
                <a:cs typeface="Times New Roman" pitchFamily="18" charset="0"/>
              </a:rPr>
              <a:t>　</a:t>
            </a:r>
            <a:r>
              <a:rPr lang="en-US" altLang="ja-JP" sz="1800" i="1" dirty="0" smtClean="0">
                <a:cs typeface="Times New Roman" pitchFamily="18" charset="0"/>
              </a:rPr>
              <a:t>Y</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i="1" dirty="0" smtClean="0">
                <a:cs typeface="Times New Roman" pitchFamily="18" charset="0"/>
              </a:rPr>
              <a:t>S</a:t>
            </a:r>
            <a:endParaRPr lang="ja-JP" altLang="ja-JP" sz="1800" dirty="0" smtClean="0">
              <a:cs typeface="Times New Roman" pitchFamily="18" charset="0"/>
            </a:endParaRPr>
          </a:p>
          <a:p>
            <a:r>
              <a:rPr lang="ja-JP" altLang="ja-JP" sz="1800" b="1" dirty="0" smtClean="0">
                <a:cs typeface="Times New Roman" pitchFamily="18" charset="0"/>
              </a:rPr>
              <a:t>貯蓄関数</a:t>
            </a:r>
            <a:r>
              <a:rPr lang="ja-JP" altLang="ja-JP" sz="1800" dirty="0" smtClean="0">
                <a:cs typeface="Times New Roman" pitchFamily="18" charset="0"/>
              </a:rPr>
              <a:t>（</a:t>
            </a:r>
            <a:r>
              <a:rPr lang="en-US" altLang="ja-JP" sz="1800" dirty="0" smtClean="0">
                <a:cs typeface="Times New Roman" pitchFamily="18" charset="0"/>
              </a:rPr>
              <a:t>savings function</a:t>
            </a:r>
            <a:r>
              <a:rPr lang="ja-JP" altLang="ja-JP" sz="1800" dirty="0" smtClean="0">
                <a:cs typeface="Times New Roman" pitchFamily="18" charset="0"/>
              </a:rPr>
              <a:t>）</a:t>
            </a:r>
            <a:r>
              <a:rPr lang="en-US" altLang="ja-JP" sz="1800" dirty="0" smtClean="0">
                <a:cs typeface="Times New Roman" pitchFamily="18" charset="0"/>
              </a:rPr>
              <a:t>    </a:t>
            </a:r>
            <a:r>
              <a:rPr lang="en-US" altLang="ja-JP" sz="1800" i="1" dirty="0" smtClean="0">
                <a:cs typeface="Times New Roman" pitchFamily="18" charset="0"/>
              </a:rPr>
              <a:t>S</a:t>
            </a:r>
            <a:r>
              <a:rPr lang="ja-JP" altLang="ja-JP" sz="1800" dirty="0" smtClean="0">
                <a:cs typeface="Times New Roman" pitchFamily="18" charset="0"/>
              </a:rPr>
              <a:t>＝</a:t>
            </a:r>
            <a:r>
              <a:rPr lang="en-US" altLang="ja-JP" sz="1800" i="1" dirty="0" smtClean="0">
                <a:cs typeface="Times New Roman" pitchFamily="18" charset="0"/>
              </a:rPr>
              <a:t>S</a:t>
            </a:r>
            <a:r>
              <a:rPr lang="en-US" altLang="ja-JP" sz="1800" dirty="0" smtClean="0">
                <a:cs typeface="Times New Roman" pitchFamily="18" charset="0"/>
              </a:rPr>
              <a:t>(</a:t>
            </a:r>
            <a:r>
              <a:rPr lang="en-US" altLang="ja-JP" sz="1800" i="1" dirty="0" smtClean="0">
                <a:cs typeface="Times New Roman" pitchFamily="18" charset="0"/>
              </a:rPr>
              <a:t>Y</a:t>
            </a:r>
            <a:r>
              <a:rPr lang="en-US" altLang="ja-JP" sz="1800" dirty="0" smtClean="0">
                <a:cs typeface="Times New Roman" pitchFamily="18" charset="0"/>
              </a:rPr>
              <a:t>)</a:t>
            </a:r>
            <a:endParaRPr lang="ja-JP" altLang="ja-JP" sz="1800" dirty="0" smtClean="0">
              <a:cs typeface="Times New Roman" pitchFamily="18" charset="0"/>
            </a:endParaRPr>
          </a:p>
          <a:p>
            <a:r>
              <a:rPr lang="ja-JP" altLang="ja-JP" sz="1800" dirty="0" smtClean="0">
                <a:cs typeface="Times New Roman" pitchFamily="18" charset="0"/>
              </a:rPr>
              <a:t>絶対所得仮説に基づく貯蓄関数</a:t>
            </a:r>
          </a:p>
          <a:p>
            <a:r>
              <a:rPr lang="ja-JP" altLang="ja-JP" sz="1800" dirty="0" smtClean="0">
                <a:cs typeface="Times New Roman" pitchFamily="18" charset="0"/>
              </a:rPr>
              <a:t>　　</a:t>
            </a:r>
            <a:r>
              <a:rPr lang="en-US" altLang="ja-JP" sz="1800" i="1" dirty="0" smtClean="0">
                <a:cs typeface="Times New Roman" pitchFamily="18" charset="0"/>
              </a:rPr>
              <a:t>S</a:t>
            </a:r>
            <a:r>
              <a:rPr lang="ja-JP" altLang="ja-JP" sz="1800" dirty="0" smtClean="0">
                <a:cs typeface="Times New Roman" pitchFamily="18" charset="0"/>
              </a:rPr>
              <a:t>＝－</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dirty="0" smtClean="0">
                <a:cs typeface="Times New Roman" pitchFamily="18" charset="0"/>
              </a:rPr>
              <a:t>1</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i="1" dirty="0" smtClean="0">
                <a:cs typeface="Times New Roman" pitchFamily="18" charset="0"/>
              </a:rPr>
              <a:t>Y,</a:t>
            </a:r>
            <a:r>
              <a:rPr lang="ja-JP" altLang="ja-JP" sz="1800" dirty="0" smtClean="0">
                <a:cs typeface="Times New Roman" pitchFamily="18" charset="0"/>
              </a:rPr>
              <a:t>　　</a:t>
            </a:r>
            <a:r>
              <a:rPr lang="en-US" altLang="ja-JP" sz="1800" i="1" dirty="0" smtClean="0">
                <a:cs typeface="Times New Roman" pitchFamily="18" charset="0"/>
              </a:rPr>
              <a:t>a</a:t>
            </a:r>
            <a:r>
              <a:rPr lang="ja-JP" altLang="ja-JP" sz="1800" dirty="0" smtClean="0">
                <a:cs typeface="Times New Roman" pitchFamily="18" charset="0"/>
              </a:rPr>
              <a:t>＞</a:t>
            </a:r>
            <a:r>
              <a:rPr lang="en-US" altLang="ja-JP" sz="1800" dirty="0" smtClean="0">
                <a:cs typeface="Times New Roman" pitchFamily="18" charset="0"/>
              </a:rPr>
              <a:t>0</a:t>
            </a:r>
            <a:r>
              <a:rPr lang="ja-JP" altLang="ja-JP" sz="1800" dirty="0" err="1" smtClean="0">
                <a:cs typeface="Times New Roman" pitchFamily="18" charset="0"/>
              </a:rPr>
              <a:t>，</a:t>
            </a:r>
            <a:r>
              <a:rPr lang="en-US" altLang="ja-JP" sz="1800" dirty="0" smtClean="0">
                <a:cs typeface="Times New Roman" pitchFamily="18" charset="0"/>
              </a:rPr>
              <a:t>0</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dirty="0" smtClean="0">
                <a:cs typeface="Times New Roman" pitchFamily="18" charset="0"/>
              </a:rPr>
              <a:t>1</a:t>
            </a:r>
            <a:endParaRPr lang="ja-JP" altLang="ja-JP" sz="1800" dirty="0" smtClean="0">
              <a:cs typeface="Times New Roman" pitchFamily="18" charset="0"/>
            </a:endParaRPr>
          </a:p>
          <a:p>
            <a:r>
              <a:rPr lang="ja-JP" altLang="ja-JP" sz="1800" dirty="0" smtClean="0">
                <a:cs typeface="Times New Roman" pitchFamily="18" charset="0"/>
              </a:rPr>
              <a:t>　</a:t>
            </a:r>
            <a:r>
              <a:rPr lang="en-US" altLang="ja-JP" sz="1800" dirty="0" smtClean="0">
                <a:cs typeface="Times New Roman" pitchFamily="18" charset="0"/>
              </a:rPr>
              <a:t>1</a:t>
            </a:r>
            <a:r>
              <a:rPr lang="ja-JP" altLang="ja-JP" sz="1800" dirty="0" smtClean="0">
                <a:cs typeface="Times New Roman" pitchFamily="18" charset="0"/>
              </a:rPr>
              <a:t>－</a:t>
            </a:r>
            <a:r>
              <a:rPr lang="en-US" altLang="ja-JP" sz="1800" i="1" dirty="0" smtClean="0">
                <a:cs typeface="Times New Roman" pitchFamily="18" charset="0"/>
              </a:rPr>
              <a:t>c</a:t>
            </a:r>
            <a:r>
              <a:rPr lang="ja-JP" altLang="ja-JP" sz="1800" dirty="0" smtClean="0">
                <a:cs typeface="Times New Roman" pitchFamily="18" charset="0"/>
              </a:rPr>
              <a:t>＝</a:t>
            </a:r>
            <a:r>
              <a:rPr lang="ja-JP" altLang="ja-JP" sz="1800" b="1" dirty="0" smtClean="0">
                <a:cs typeface="Times New Roman" pitchFamily="18" charset="0"/>
              </a:rPr>
              <a:t>限界貯蓄性向</a:t>
            </a:r>
            <a:r>
              <a:rPr lang="ja-JP" altLang="ja-JP" sz="1800" dirty="0" smtClean="0">
                <a:cs typeface="Times New Roman" pitchFamily="18" charset="0"/>
              </a:rPr>
              <a:t>（</a:t>
            </a:r>
            <a:r>
              <a:rPr lang="en-US" altLang="ja-JP" sz="1800" dirty="0" smtClean="0">
                <a:cs typeface="Times New Roman" pitchFamily="18" charset="0"/>
              </a:rPr>
              <a:t>marginal propensity to save;</a:t>
            </a:r>
          </a:p>
          <a:p>
            <a:r>
              <a:rPr lang="en-US" altLang="ja-JP" sz="1800" dirty="0" smtClean="0">
                <a:cs typeface="Times New Roman" pitchFamily="18" charset="0"/>
              </a:rPr>
              <a:t> marginal propensity of saving: MPS</a:t>
            </a:r>
            <a:r>
              <a:rPr lang="ja-JP" altLang="ja-JP" sz="1800" dirty="0" smtClean="0">
                <a:cs typeface="Times New Roman" pitchFamily="18" charset="0"/>
              </a:rPr>
              <a:t>）</a:t>
            </a:r>
            <a:endParaRPr lang="en-US" altLang="ja-JP" sz="1800" dirty="0" smtClean="0">
              <a:cs typeface="Times New Roman" pitchFamily="18" charset="0"/>
            </a:endParaRPr>
          </a:p>
          <a:p>
            <a:pPr>
              <a:buNone/>
            </a:pPr>
            <a:endParaRPr lang="ja-JP" altLang="ja-JP" sz="1800" dirty="0" smtClean="0">
              <a:latin typeface="Times New Roman" pitchFamily="18" charset="0"/>
              <a:ea typeface="ＭＳ 明朝" pitchFamily="17" charset="-128"/>
              <a:cs typeface="Times New Roman" pitchFamily="18" charset="0"/>
            </a:endParaRPr>
          </a:p>
          <a:p>
            <a:pPr algn="just" eaLnBrk="1" hangingPunct="1">
              <a:lnSpc>
                <a:spcPct val="90000"/>
              </a:lnSpc>
              <a:buFontTx/>
              <a:buNone/>
            </a:pPr>
            <a:endParaRPr lang="ja-JP" altLang="en-US" sz="1800" dirty="0" smtClean="0">
              <a:ea typeface="ＭＳ 明朝" pitchFamily="17" charset="-128"/>
            </a:endParaRPr>
          </a:p>
          <a:p>
            <a:pPr algn="just" eaLnBrk="1" hangingPunct="1">
              <a:lnSpc>
                <a:spcPct val="90000"/>
              </a:lnSpc>
              <a:buFontTx/>
              <a:buNone/>
            </a:pPr>
            <a:endParaRPr lang="ja-JP" altLang="en-US" sz="1800" dirty="0" smtClean="0">
              <a:ea typeface="ＭＳ 明朝" pitchFamily="17" charset="-128"/>
            </a:endParaRPr>
          </a:p>
        </p:txBody>
      </p:sp>
      <p:pic>
        <p:nvPicPr>
          <p:cNvPr id="4" name="図 3"/>
          <p:cNvPicPr/>
          <p:nvPr/>
        </p:nvPicPr>
        <p:blipFill>
          <a:blip r:embed="rId2" cstate="print"/>
          <a:srcRect/>
          <a:stretch>
            <a:fillRect/>
          </a:stretch>
        </p:blipFill>
        <p:spPr bwMode="auto">
          <a:xfrm>
            <a:off x="6300192" y="4077072"/>
            <a:ext cx="2843808" cy="27809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36712"/>
          </a:xfrm>
        </p:spPr>
        <p:txBody>
          <a:bodyPr>
            <a:noAutofit/>
          </a:bodyPr>
          <a:lstStyle/>
          <a:p>
            <a:r>
              <a:rPr lang="ja-JP" altLang="ja-JP" sz="1800" b="1" dirty="0" smtClean="0"/>
              <a:t>２</a:t>
            </a:r>
            <a:r>
              <a:rPr lang="ja-JP" altLang="ja-JP" sz="1800" b="1" dirty="0" smtClean="0"/>
              <a:t>．</a:t>
            </a:r>
            <a:r>
              <a:rPr lang="en-US" altLang="ja-JP" sz="1800" b="1" dirty="0" smtClean="0"/>
              <a:t>Average </a:t>
            </a:r>
            <a:r>
              <a:rPr lang="en-US" altLang="ja-JP" sz="1800" b="1" dirty="0" smtClean="0"/>
              <a:t>&amp; Marginal Propensity to Consume, </a:t>
            </a:r>
            <a:br>
              <a:rPr lang="en-US" altLang="ja-JP" sz="1800" b="1" dirty="0" smtClean="0"/>
            </a:br>
            <a:r>
              <a:rPr lang="en-US" altLang="ja-JP" sz="1800" b="1" dirty="0" smtClean="0"/>
              <a:t>Average &amp; Marginal Propensity to </a:t>
            </a:r>
            <a:r>
              <a:rPr lang="en-US" altLang="ja-JP" sz="1800" b="1" dirty="0" smtClean="0"/>
              <a:t>Save</a:t>
            </a:r>
            <a:br>
              <a:rPr lang="en-US" altLang="ja-JP" sz="1800" b="1" dirty="0" smtClean="0"/>
            </a:br>
            <a:r>
              <a:rPr lang="ja-JP" altLang="ja-JP" sz="1800" b="1" dirty="0" smtClean="0"/>
              <a:t>平均消費性向と限界消費性向、平均貯蓄性向と限界貯蓄性向</a:t>
            </a:r>
            <a:r>
              <a:rPr lang="en-US" altLang="ja-JP" sz="1800" b="1" dirty="0" smtClean="0"/>
              <a:t> </a:t>
            </a:r>
            <a:endParaRPr lang="ja-JP" altLang="en-US" sz="1800" dirty="0" smtClean="0">
              <a:solidFill>
                <a:schemeClr val="tx1"/>
              </a:solidFill>
              <a:latin typeface="ＭＳ 明朝" pitchFamily="17" charset="-128"/>
              <a:ea typeface="ＭＳ ゴシック" pitchFamily="49" charset="-128"/>
            </a:endParaRPr>
          </a:p>
        </p:txBody>
      </p:sp>
      <p:sp>
        <p:nvSpPr>
          <p:cNvPr id="4099" name="Rectangle 3"/>
          <p:cNvSpPr>
            <a:spLocks noGrp="1" noChangeArrowheads="1"/>
          </p:cNvSpPr>
          <p:nvPr>
            <p:ph idx="1"/>
          </p:nvPr>
        </p:nvSpPr>
        <p:spPr>
          <a:xfrm>
            <a:off x="0" y="836712"/>
            <a:ext cx="8964488" cy="6021288"/>
          </a:xfrm>
        </p:spPr>
        <p:txBody>
          <a:bodyPr>
            <a:normAutofit lnSpcReduction="10000"/>
          </a:bodyPr>
          <a:lstStyle/>
          <a:p>
            <a:pPr>
              <a:buNone/>
            </a:pPr>
            <a:r>
              <a:rPr lang="en-US" altLang="ja-JP" sz="1800" b="1" dirty="0" smtClean="0"/>
              <a:t>Average </a:t>
            </a:r>
            <a:r>
              <a:rPr lang="en-US" altLang="ja-JP" sz="1800" b="1" dirty="0" smtClean="0"/>
              <a:t>propensity to consume </a:t>
            </a:r>
            <a:r>
              <a:rPr lang="en-US" altLang="ja-JP" sz="1800" dirty="0" smtClean="0"/>
              <a:t>(average propensity of consumption: APC) </a:t>
            </a:r>
          </a:p>
          <a:p>
            <a:pPr>
              <a:buNone/>
            </a:pPr>
            <a:r>
              <a:rPr lang="en-US" altLang="ja-JP" sz="1800" dirty="0" smtClean="0"/>
              <a:t>    = C / Y, </a:t>
            </a:r>
            <a:r>
              <a:rPr lang="en-US" altLang="ja-JP" sz="1800" b="1" dirty="0" smtClean="0"/>
              <a:t>C / Y = a / Y + c</a:t>
            </a:r>
          </a:p>
          <a:p>
            <a:pPr>
              <a:buNone/>
            </a:pPr>
            <a:r>
              <a:rPr lang="en-US" altLang="ja-JP" sz="1800" dirty="0" smtClean="0"/>
              <a:t> </a:t>
            </a:r>
            <a:r>
              <a:rPr lang="en-US" altLang="ja-JP" sz="1800" b="1" dirty="0" smtClean="0"/>
              <a:t>Average propensity to save (APS) </a:t>
            </a:r>
            <a:r>
              <a:rPr lang="en-US" altLang="ja-JP" sz="1800" dirty="0" smtClean="0"/>
              <a:t>= S / Y ,   </a:t>
            </a:r>
            <a:r>
              <a:rPr lang="en-US" altLang="ja-JP" sz="1800" b="1" dirty="0" smtClean="0"/>
              <a:t>S / Y = 1 - (a / Y + c)  </a:t>
            </a:r>
          </a:p>
          <a:p>
            <a:pPr>
              <a:buNone/>
            </a:pPr>
            <a:r>
              <a:rPr lang="en-US" altLang="ja-JP" sz="1800" dirty="0" smtClean="0"/>
              <a:t> </a:t>
            </a:r>
            <a:r>
              <a:rPr lang="en-US" altLang="ja-JP" sz="1800" b="1" dirty="0" smtClean="0"/>
              <a:t>Average propensity to consume + average propensity to save  = 1</a:t>
            </a:r>
          </a:p>
          <a:p>
            <a:pPr>
              <a:buNone/>
            </a:pPr>
            <a:r>
              <a:rPr lang="en-US" altLang="ja-JP" sz="1800" b="1" dirty="0" smtClean="0"/>
              <a:t>     C / Y + S / Y = Y / Y = 1</a:t>
            </a:r>
          </a:p>
          <a:p>
            <a:pPr>
              <a:buNone/>
            </a:pPr>
            <a:r>
              <a:rPr lang="en-US" altLang="ja-JP" sz="1800" b="1" dirty="0" smtClean="0"/>
              <a:t>Marginal propensity to consume </a:t>
            </a:r>
            <a:r>
              <a:rPr lang="en-US" altLang="ja-JP" sz="1800" dirty="0" smtClean="0"/>
              <a:t>= </a:t>
            </a:r>
            <a:r>
              <a:rPr lang="en-US" altLang="ja-JP" sz="1800" dirty="0" err="1" smtClean="0"/>
              <a:t>dC</a:t>
            </a:r>
            <a:r>
              <a:rPr lang="en-US" altLang="ja-JP" sz="1800" dirty="0" smtClean="0"/>
              <a:t> / </a:t>
            </a:r>
            <a:r>
              <a:rPr lang="en-US" altLang="ja-JP" sz="1800" dirty="0" err="1" smtClean="0"/>
              <a:t>dY</a:t>
            </a:r>
            <a:r>
              <a:rPr lang="en-US" altLang="ja-JP" sz="1800" dirty="0" smtClean="0"/>
              <a:t>, </a:t>
            </a:r>
            <a:r>
              <a:rPr lang="en-US" altLang="ja-JP" sz="1800" b="1" dirty="0" err="1" smtClean="0"/>
              <a:t>dC</a:t>
            </a:r>
            <a:r>
              <a:rPr lang="en-US" altLang="ja-JP" sz="1800" b="1" dirty="0" smtClean="0"/>
              <a:t> / </a:t>
            </a:r>
            <a:r>
              <a:rPr lang="en-US" altLang="ja-JP" sz="1800" b="1" dirty="0" err="1" smtClean="0"/>
              <a:t>dY</a:t>
            </a:r>
            <a:r>
              <a:rPr lang="en-US" altLang="ja-JP" sz="1800" b="1" dirty="0" smtClean="0"/>
              <a:t> = C '(Y) = c&gt; 0</a:t>
            </a:r>
          </a:p>
          <a:p>
            <a:pPr>
              <a:buNone/>
            </a:pPr>
            <a:r>
              <a:rPr lang="en-US" altLang="ja-JP" sz="1800" b="1" dirty="0" smtClean="0"/>
              <a:t>Marginal propensity to save </a:t>
            </a:r>
            <a:r>
              <a:rPr lang="en-US" altLang="ja-JP" sz="1800" dirty="0" smtClean="0"/>
              <a:t>= </a:t>
            </a:r>
            <a:r>
              <a:rPr lang="en-US" altLang="ja-JP" sz="1800" dirty="0" err="1" smtClean="0"/>
              <a:t>dS</a:t>
            </a:r>
            <a:r>
              <a:rPr lang="en-US" altLang="ja-JP" sz="1800" dirty="0" smtClean="0"/>
              <a:t> / </a:t>
            </a:r>
            <a:r>
              <a:rPr lang="en-US" altLang="ja-JP" sz="1800" dirty="0" err="1" smtClean="0"/>
              <a:t>dY</a:t>
            </a:r>
            <a:r>
              <a:rPr lang="en-US" altLang="ja-JP" sz="1800" dirty="0" smtClean="0"/>
              <a:t>, </a:t>
            </a:r>
            <a:r>
              <a:rPr lang="en-US" altLang="ja-JP" sz="1800" b="1" dirty="0" err="1" smtClean="0"/>
              <a:t>dS</a:t>
            </a:r>
            <a:r>
              <a:rPr lang="en-US" altLang="ja-JP" sz="1800" b="1" dirty="0" smtClean="0"/>
              <a:t> / </a:t>
            </a:r>
            <a:r>
              <a:rPr lang="en-US" altLang="ja-JP" sz="1800" b="1" dirty="0" err="1" smtClean="0"/>
              <a:t>dY</a:t>
            </a:r>
            <a:r>
              <a:rPr lang="en-US" altLang="ja-JP" sz="1800" b="1" dirty="0" smtClean="0"/>
              <a:t> = d (Y - a - </a:t>
            </a:r>
            <a:r>
              <a:rPr lang="en-US" altLang="ja-JP" sz="1800" b="1" dirty="0" err="1" smtClean="0"/>
              <a:t>cY</a:t>
            </a:r>
            <a:r>
              <a:rPr lang="en-US" altLang="ja-JP" sz="1800" b="1" dirty="0" smtClean="0"/>
              <a:t>) / </a:t>
            </a:r>
            <a:r>
              <a:rPr lang="en-US" altLang="ja-JP" sz="1800" b="1" dirty="0" err="1" smtClean="0"/>
              <a:t>dY</a:t>
            </a:r>
            <a:r>
              <a:rPr lang="en-US" altLang="ja-JP" sz="1800" b="1" dirty="0" smtClean="0"/>
              <a:t> = 1 – c</a:t>
            </a:r>
          </a:p>
          <a:p>
            <a:pPr>
              <a:buNone/>
            </a:pPr>
            <a:r>
              <a:rPr lang="en-US" altLang="ja-JP" sz="1800" b="1" dirty="0" smtClean="0"/>
              <a:t>Marginal propensity to consume + marginal propensity to save= 1 </a:t>
            </a:r>
          </a:p>
          <a:p>
            <a:pPr>
              <a:buNone/>
            </a:pPr>
            <a:r>
              <a:rPr lang="en-US" altLang="ja-JP" sz="1800" dirty="0" smtClean="0"/>
              <a:t>      </a:t>
            </a:r>
            <a:r>
              <a:rPr lang="en-US" altLang="ja-JP" sz="1800" dirty="0" err="1" smtClean="0"/>
              <a:t>dC</a:t>
            </a:r>
            <a:r>
              <a:rPr lang="en-US" altLang="ja-JP" sz="1800" dirty="0" smtClean="0"/>
              <a:t> / </a:t>
            </a:r>
            <a:r>
              <a:rPr lang="en-US" altLang="ja-JP" sz="1800" dirty="0" err="1" smtClean="0"/>
              <a:t>dY</a:t>
            </a:r>
            <a:r>
              <a:rPr lang="en-US" altLang="ja-JP" sz="1800" dirty="0" smtClean="0"/>
              <a:t> + </a:t>
            </a:r>
            <a:r>
              <a:rPr lang="en-US" altLang="ja-JP" sz="1800" dirty="0" err="1" smtClean="0"/>
              <a:t>dS</a:t>
            </a:r>
            <a:r>
              <a:rPr lang="en-US" altLang="ja-JP" sz="1800" dirty="0" smtClean="0"/>
              <a:t> / </a:t>
            </a:r>
            <a:r>
              <a:rPr lang="en-US" altLang="ja-JP" sz="1800" dirty="0" err="1" smtClean="0"/>
              <a:t>dY</a:t>
            </a:r>
            <a:r>
              <a:rPr lang="en-US" altLang="ja-JP" sz="1800" dirty="0" smtClean="0"/>
              <a:t> = </a:t>
            </a:r>
            <a:r>
              <a:rPr lang="en-US" altLang="ja-JP" sz="1800" dirty="0" err="1" smtClean="0"/>
              <a:t>dY</a:t>
            </a:r>
            <a:r>
              <a:rPr lang="en-US" altLang="ja-JP" sz="1800" dirty="0" smtClean="0"/>
              <a:t> / </a:t>
            </a:r>
            <a:r>
              <a:rPr lang="en-US" altLang="ja-JP" sz="1800" dirty="0" err="1" smtClean="0"/>
              <a:t>dY</a:t>
            </a:r>
            <a:r>
              <a:rPr lang="en-US" altLang="ja-JP" sz="1800" dirty="0" smtClean="0"/>
              <a:t> = </a:t>
            </a:r>
            <a:r>
              <a:rPr lang="en-US" altLang="ja-JP" sz="1800" dirty="0" smtClean="0"/>
              <a:t>1</a:t>
            </a:r>
          </a:p>
          <a:p>
            <a:pPr>
              <a:buNone/>
            </a:pPr>
            <a:endParaRPr lang="en-US" altLang="ja-JP" sz="1800" dirty="0" smtClean="0"/>
          </a:p>
          <a:p>
            <a:r>
              <a:rPr lang="ja-JP" altLang="ja-JP" sz="1800" b="1" dirty="0" smtClean="0"/>
              <a:t>平均消費性向</a:t>
            </a:r>
            <a:r>
              <a:rPr lang="ja-JP" altLang="ja-JP" sz="1800" dirty="0" smtClean="0"/>
              <a:t>（</a:t>
            </a:r>
            <a:r>
              <a:rPr lang="en-US" altLang="ja-JP" sz="1800" dirty="0" smtClean="0"/>
              <a:t>average propensity to consume; average propensity of consumption: APC</a:t>
            </a:r>
            <a:r>
              <a:rPr lang="ja-JP" altLang="ja-JP" sz="1800" dirty="0" smtClean="0"/>
              <a:t>）＝</a:t>
            </a:r>
            <a:r>
              <a:rPr lang="en-US" altLang="ja-JP" sz="1800" i="1" dirty="0" smtClean="0"/>
              <a:t>C</a:t>
            </a:r>
            <a:r>
              <a:rPr lang="ja-JP" altLang="ja-JP" sz="1800" dirty="0" smtClean="0"/>
              <a:t>／</a:t>
            </a:r>
            <a:r>
              <a:rPr lang="en-US" altLang="ja-JP" sz="1800" i="1" dirty="0" smtClean="0"/>
              <a:t>Y,    </a:t>
            </a:r>
            <a:r>
              <a:rPr lang="ja-JP" altLang="ja-JP" sz="1800" dirty="0" smtClean="0"/>
              <a:t>　</a:t>
            </a:r>
            <a:r>
              <a:rPr lang="en-US" altLang="ja-JP" sz="1800" dirty="0" smtClean="0"/>
              <a:t>C</a:t>
            </a:r>
            <a:r>
              <a:rPr lang="ja-JP" altLang="ja-JP" sz="1800" dirty="0" smtClean="0"/>
              <a:t>／</a:t>
            </a:r>
            <a:r>
              <a:rPr lang="en-US" altLang="ja-JP" sz="1800" i="1" dirty="0" smtClean="0"/>
              <a:t>Y</a:t>
            </a:r>
            <a:r>
              <a:rPr lang="ja-JP" altLang="ja-JP" sz="1800" dirty="0" smtClean="0"/>
              <a:t>＝</a:t>
            </a:r>
            <a:r>
              <a:rPr lang="en-US" altLang="ja-JP" sz="1800" i="1" dirty="0" smtClean="0"/>
              <a:t>a</a:t>
            </a:r>
            <a:r>
              <a:rPr lang="ja-JP" altLang="ja-JP" sz="1800" dirty="0" smtClean="0"/>
              <a:t>／</a:t>
            </a:r>
            <a:r>
              <a:rPr lang="en-US" altLang="ja-JP" sz="1800" i="1" dirty="0" smtClean="0"/>
              <a:t>Y</a:t>
            </a:r>
            <a:r>
              <a:rPr lang="ja-JP" altLang="ja-JP" sz="1800" dirty="0" smtClean="0"/>
              <a:t>＋</a:t>
            </a:r>
            <a:r>
              <a:rPr lang="en-US" altLang="ja-JP" sz="1800" i="1" dirty="0" smtClean="0"/>
              <a:t>c</a:t>
            </a:r>
            <a:endParaRPr lang="ja-JP" altLang="ja-JP" sz="1800" dirty="0" smtClean="0"/>
          </a:p>
          <a:p>
            <a:r>
              <a:rPr lang="ja-JP" altLang="ja-JP" sz="1800" b="1" dirty="0" smtClean="0"/>
              <a:t>平均貯蓄性向</a:t>
            </a:r>
            <a:r>
              <a:rPr lang="ja-JP" altLang="ja-JP" sz="1800" dirty="0" smtClean="0"/>
              <a:t>（</a:t>
            </a:r>
            <a:r>
              <a:rPr lang="en-US" altLang="ja-JP" sz="1800" dirty="0" smtClean="0"/>
              <a:t>average propensity to save; average propensity of saving: APS</a:t>
            </a:r>
            <a:r>
              <a:rPr lang="ja-JP" altLang="ja-JP" sz="1800" dirty="0" smtClean="0"/>
              <a:t>）＝</a:t>
            </a:r>
            <a:r>
              <a:rPr lang="en-US" altLang="ja-JP" sz="1800" i="1" dirty="0" smtClean="0"/>
              <a:t>S</a:t>
            </a:r>
            <a:r>
              <a:rPr lang="ja-JP" altLang="ja-JP" sz="1800" dirty="0" smtClean="0"/>
              <a:t>／</a:t>
            </a:r>
            <a:r>
              <a:rPr lang="en-US" altLang="ja-JP" sz="1800" i="1" dirty="0" smtClean="0"/>
              <a:t>Y,    S</a:t>
            </a:r>
            <a:r>
              <a:rPr lang="ja-JP" altLang="ja-JP" sz="1800" dirty="0" smtClean="0"/>
              <a:t>／</a:t>
            </a:r>
            <a:r>
              <a:rPr lang="en-US" altLang="ja-JP" sz="1800" i="1" dirty="0" smtClean="0"/>
              <a:t>Y</a:t>
            </a:r>
            <a:r>
              <a:rPr lang="ja-JP" altLang="ja-JP" sz="1800" dirty="0" smtClean="0"/>
              <a:t>＝</a:t>
            </a:r>
            <a:r>
              <a:rPr lang="en-US" altLang="ja-JP" sz="1800" dirty="0" smtClean="0"/>
              <a:t>1</a:t>
            </a:r>
            <a:r>
              <a:rPr lang="ja-JP" altLang="ja-JP" sz="1800" dirty="0" smtClean="0"/>
              <a:t>－（</a:t>
            </a:r>
            <a:r>
              <a:rPr lang="en-US" altLang="ja-JP" sz="1800" i="1" dirty="0" smtClean="0"/>
              <a:t>a</a:t>
            </a:r>
            <a:r>
              <a:rPr lang="ja-JP" altLang="ja-JP" sz="1800" dirty="0" smtClean="0"/>
              <a:t>／</a:t>
            </a:r>
            <a:r>
              <a:rPr lang="en-US" altLang="ja-JP" sz="1800" i="1" dirty="0" smtClean="0"/>
              <a:t>Y</a:t>
            </a:r>
            <a:r>
              <a:rPr lang="ja-JP" altLang="ja-JP" sz="1800" dirty="0" smtClean="0"/>
              <a:t>＋</a:t>
            </a:r>
            <a:r>
              <a:rPr lang="en-US" altLang="ja-JP" sz="1800" i="1" dirty="0" smtClean="0"/>
              <a:t>c</a:t>
            </a:r>
            <a:r>
              <a:rPr lang="ja-JP" altLang="ja-JP" sz="1800" dirty="0" smtClean="0"/>
              <a:t>）</a:t>
            </a:r>
          </a:p>
          <a:p>
            <a:r>
              <a:rPr lang="ja-JP" altLang="ja-JP" sz="1800" dirty="0" smtClean="0"/>
              <a:t>平均消費性向＋平均貯蓄性向＝</a:t>
            </a:r>
            <a:r>
              <a:rPr lang="en-US" altLang="ja-JP" sz="1800" dirty="0" smtClean="0"/>
              <a:t>1 </a:t>
            </a:r>
            <a:r>
              <a:rPr lang="ja-JP" altLang="ja-JP" sz="1800" dirty="0" smtClean="0"/>
              <a:t>　　</a:t>
            </a:r>
            <a:r>
              <a:rPr lang="en-US" altLang="ja-JP" sz="1800" i="1" dirty="0" smtClean="0"/>
              <a:t>C</a:t>
            </a:r>
            <a:r>
              <a:rPr lang="ja-JP" altLang="ja-JP" sz="1800" dirty="0" smtClean="0"/>
              <a:t>／</a:t>
            </a:r>
            <a:r>
              <a:rPr lang="en-US" altLang="ja-JP" sz="1800" i="1" dirty="0" smtClean="0"/>
              <a:t>Y</a:t>
            </a:r>
            <a:r>
              <a:rPr lang="ja-JP" altLang="ja-JP" sz="1800" dirty="0" smtClean="0"/>
              <a:t>＋</a:t>
            </a:r>
            <a:r>
              <a:rPr lang="en-US" altLang="ja-JP" sz="1800" i="1" dirty="0" smtClean="0"/>
              <a:t>S</a:t>
            </a:r>
            <a:r>
              <a:rPr lang="ja-JP" altLang="ja-JP" sz="1800" dirty="0" smtClean="0"/>
              <a:t>／</a:t>
            </a:r>
            <a:r>
              <a:rPr lang="en-US" altLang="ja-JP" sz="1800" i="1" dirty="0" smtClean="0"/>
              <a:t>Y</a:t>
            </a:r>
            <a:r>
              <a:rPr lang="ja-JP" altLang="ja-JP" sz="1800" dirty="0" smtClean="0"/>
              <a:t>＝</a:t>
            </a:r>
            <a:r>
              <a:rPr lang="en-US" altLang="ja-JP" sz="1800" i="1" dirty="0" smtClean="0"/>
              <a:t>Y</a:t>
            </a:r>
            <a:r>
              <a:rPr lang="ja-JP" altLang="ja-JP" sz="1800" dirty="0" smtClean="0"/>
              <a:t>／</a:t>
            </a:r>
            <a:r>
              <a:rPr lang="en-US" altLang="ja-JP" sz="1800" i="1" dirty="0" smtClean="0"/>
              <a:t>Y</a:t>
            </a:r>
            <a:r>
              <a:rPr lang="ja-JP" altLang="ja-JP" sz="1800" dirty="0" smtClean="0"/>
              <a:t>＝</a:t>
            </a:r>
            <a:r>
              <a:rPr lang="en-US" altLang="ja-JP" sz="1800" dirty="0" smtClean="0"/>
              <a:t>1</a:t>
            </a:r>
            <a:endParaRPr lang="ja-JP" altLang="ja-JP" sz="1800" dirty="0" smtClean="0"/>
          </a:p>
          <a:p>
            <a:r>
              <a:rPr lang="ja-JP" altLang="ja-JP" sz="1800" b="1" dirty="0" smtClean="0"/>
              <a:t>限界消費性向＝</a:t>
            </a:r>
            <a:r>
              <a:rPr lang="en-US" altLang="ja-JP" sz="1800" i="1" dirty="0" err="1" smtClean="0"/>
              <a:t>dC</a:t>
            </a:r>
            <a:r>
              <a:rPr lang="ja-JP" altLang="ja-JP" sz="1800" dirty="0" smtClean="0"/>
              <a:t>／</a:t>
            </a:r>
            <a:r>
              <a:rPr lang="en-US" altLang="ja-JP" sz="1800" i="1" dirty="0" err="1" smtClean="0"/>
              <a:t>dY</a:t>
            </a:r>
            <a:r>
              <a:rPr lang="en-US" altLang="ja-JP" sz="1800" i="1" dirty="0" smtClean="0"/>
              <a:t>,    </a:t>
            </a:r>
            <a:r>
              <a:rPr lang="en-US" altLang="ja-JP" sz="1800" i="1" dirty="0" err="1" smtClean="0"/>
              <a:t>dC</a:t>
            </a:r>
            <a:r>
              <a:rPr lang="ja-JP" altLang="ja-JP" sz="1800" dirty="0" smtClean="0"/>
              <a:t>／</a:t>
            </a:r>
            <a:r>
              <a:rPr lang="en-US" altLang="ja-JP" sz="1800" i="1" dirty="0" err="1" smtClean="0"/>
              <a:t>dY</a:t>
            </a:r>
            <a:r>
              <a:rPr lang="ja-JP" altLang="ja-JP" sz="1800" dirty="0" smtClean="0"/>
              <a:t>＝</a:t>
            </a:r>
            <a:r>
              <a:rPr lang="en-US" altLang="ja-JP" sz="1800" i="1" dirty="0" smtClean="0"/>
              <a:t>C</a:t>
            </a:r>
            <a:r>
              <a:rPr lang="en-US" altLang="ja-JP" sz="1800" dirty="0" smtClean="0"/>
              <a:t>’(</a:t>
            </a:r>
            <a:r>
              <a:rPr lang="en-US" altLang="ja-JP" sz="1800" i="1" dirty="0" smtClean="0"/>
              <a:t>Y</a:t>
            </a:r>
            <a:r>
              <a:rPr lang="en-US" altLang="ja-JP" sz="1800" dirty="0" smtClean="0"/>
              <a:t>)</a:t>
            </a:r>
            <a:r>
              <a:rPr lang="ja-JP" altLang="ja-JP" sz="1800" dirty="0" smtClean="0"/>
              <a:t>＝</a:t>
            </a:r>
            <a:r>
              <a:rPr lang="en-US" altLang="ja-JP" sz="1800" i="1" dirty="0" smtClean="0"/>
              <a:t>c</a:t>
            </a:r>
            <a:r>
              <a:rPr lang="en-US" altLang="ja-JP" sz="1800" dirty="0" smtClean="0"/>
              <a:t> </a:t>
            </a:r>
            <a:r>
              <a:rPr lang="ja-JP" altLang="ja-JP" sz="1800" dirty="0" smtClean="0"/>
              <a:t>＞</a:t>
            </a:r>
            <a:r>
              <a:rPr lang="en-US" altLang="ja-JP" sz="1800" dirty="0" smtClean="0"/>
              <a:t> 0</a:t>
            </a:r>
            <a:endParaRPr lang="ja-JP" altLang="ja-JP" sz="1800" dirty="0" smtClean="0"/>
          </a:p>
          <a:p>
            <a:r>
              <a:rPr lang="ja-JP" altLang="ja-JP" sz="1800" b="1" dirty="0" smtClean="0"/>
              <a:t>限界貯蓄性向＝</a:t>
            </a:r>
            <a:r>
              <a:rPr lang="en-US" altLang="ja-JP" sz="1800" i="1" dirty="0" err="1" smtClean="0"/>
              <a:t>dS</a:t>
            </a:r>
            <a:r>
              <a:rPr lang="ja-JP" altLang="ja-JP" sz="1800" dirty="0" smtClean="0"/>
              <a:t>／</a:t>
            </a:r>
            <a:r>
              <a:rPr lang="en-US" altLang="ja-JP" sz="1800" i="1" dirty="0" err="1" smtClean="0"/>
              <a:t>dY</a:t>
            </a:r>
            <a:r>
              <a:rPr lang="en-US" altLang="ja-JP" sz="1800" i="1" dirty="0" smtClean="0"/>
              <a:t>,   </a:t>
            </a:r>
            <a:r>
              <a:rPr lang="en-US" altLang="ja-JP" sz="1800" i="1" dirty="0" err="1" smtClean="0"/>
              <a:t>dS</a:t>
            </a:r>
            <a:r>
              <a:rPr lang="ja-JP" altLang="ja-JP" sz="1800" dirty="0" smtClean="0"/>
              <a:t>／</a:t>
            </a:r>
            <a:r>
              <a:rPr lang="en-US" altLang="ja-JP" sz="1800" i="1" dirty="0" err="1" smtClean="0"/>
              <a:t>dY</a:t>
            </a:r>
            <a:r>
              <a:rPr lang="en-US" altLang="ja-JP" sz="1800" dirty="0" smtClean="0"/>
              <a:t> </a:t>
            </a:r>
            <a:r>
              <a:rPr lang="ja-JP" altLang="ja-JP" sz="1800" dirty="0" smtClean="0"/>
              <a:t>＝</a:t>
            </a:r>
            <a:r>
              <a:rPr lang="en-US" altLang="ja-JP" sz="1800" i="1" dirty="0" smtClean="0"/>
              <a:t>d</a:t>
            </a:r>
            <a:r>
              <a:rPr lang="ja-JP" altLang="ja-JP" sz="1800" dirty="0" smtClean="0"/>
              <a:t>（</a:t>
            </a:r>
            <a:r>
              <a:rPr lang="en-US" altLang="ja-JP" sz="1800" i="1" dirty="0" smtClean="0"/>
              <a:t>Y</a:t>
            </a:r>
            <a:r>
              <a:rPr lang="ja-JP" altLang="ja-JP" sz="1800" i="1" dirty="0" smtClean="0"/>
              <a:t>－</a:t>
            </a:r>
            <a:r>
              <a:rPr lang="en-US" altLang="ja-JP" sz="1800" i="1" dirty="0" smtClean="0"/>
              <a:t>a</a:t>
            </a:r>
            <a:r>
              <a:rPr lang="ja-JP" altLang="ja-JP" sz="1800" i="1" dirty="0" smtClean="0"/>
              <a:t>－</a:t>
            </a:r>
            <a:r>
              <a:rPr lang="en-US" altLang="ja-JP" sz="1800" i="1" dirty="0" err="1" smtClean="0"/>
              <a:t>cY</a:t>
            </a:r>
            <a:r>
              <a:rPr lang="ja-JP" altLang="ja-JP" sz="1800" dirty="0" smtClean="0"/>
              <a:t>）／</a:t>
            </a:r>
            <a:r>
              <a:rPr lang="en-US" altLang="ja-JP" sz="1800" i="1" dirty="0" err="1" smtClean="0"/>
              <a:t>dY</a:t>
            </a:r>
            <a:r>
              <a:rPr lang="en-US" altLang="ja-JP" sz="1800" dirty="0" smtClean="0"/>
              <a:t> </a:t>
            </a:r>
            <a:r>
              <a:rPr lang="ja-JP" altLang="ja-JP" sz="1800" dirty="0" smtClean="0"/>
              <a:t>＝</a:t>
            </a:r>
            <a:r>
              <a:rPr lang="en-US" altLang="ja-JP" sz="1800" dirty="0" smtClean="0"/>
              <a:t>1</a:t>
            </a:r>
            <a:r>
              <a:rPr lang="ja-JP" altLang="ja-JP" sz="1800" dirty="0" smtClean="0"/>
              <a:t>－</a:t>
            </a:r>
            <a:r>
              <a:rPr lang="en-US" altLang="ja-JP" sz="1800" i="1" dirty="0" smtClean="0"/>
              <a:t>c</a:t>
            </a:r>
            <a:endParaRPr lang="ja-JP" altLang="ja-JP" sz="1800" dirty="0" smtClean="0"/>
          </a:p>
          <a:p>
            <a:r>
              <a:rPr lang="ja-JP" altLang="ja-JP" sz="1800" dirty="0" smtClean="0"/>
              <a:t>限界消費性向＋限界貯蓄性向＝</a:t>
            </a:r>
            <a:r>
              <a:rPr lang="en-US" altLang="ja-JP" sz="1800" dirty="0" smtClean="0"/>
              <a:t>1</a:t>
            </a:r>
            <a:r>
              <a:rPr lang="ja-JP" altLang="ja-JP" sz="1800" dirty="0" smtClean="0"/>
              <a:t>　　</a:t>
            </a:r>
            <a:r>
              <a:rPr lang="en-US" altLang="ja-JP" sz="1800" i="1" dirty="0" err="1" smtClean="0"/>
              <a:t>dC</a:t>
            </a:r>
            <a:r>
              <a:rPr lang="ja-JP" altLang="ja-JP" sz="1800" dirty="0" smtClean="0"/>
              <a:t>／</a:t>
            </a:r>
            <a:r>
              <a:rPr lang="en-US" altLang="ja-JP" sz="1800" i="1" dirty="0" err="1" smtClean="0"/>
              <a:t>dY</a:t>
            </a:r>
            <a:r>
              <a:rPr lang="en-US" altLang="ja-JP" sz="1800" dirty="0" smtClean="0"/>
              <a:t> </a:t>
            </a:r>
            <a:r>
              <a:rPr lang="ja-JP" altLang="ja-JP" sz="1800" dirty="0" smtClean="0"/>
              <a:t>＋</a:t>
            </a:r>
            <a:r>
              <a:rPr lang="en-US" altLang="ja-JP" sz="1800" i="1" dirty="0" err="1" smtClean="0"/>
              <a:t>dS</a:t>
            </a:r>
            <a:r>
              <a:rPr lang="ja-JP" altLang="ja-JP" sz="1800" dirty="0" smtClean="0"/>
              <a:t>／</a:t>
            </a:r>
            <a:r>
              <a:rPr lang="en-US" altLang="ja-JP" sz="1800" i="1" dirty="0" err="1" smtClean="0"/>
              <a:t>dY</a:t>
            </a:r>
            <a:r>
              <a:rPr lang="ja-JP" altLang="ja-JP" sz="1800" dirty="0" smtClean="0"/>
              <a:t>＝</a:t>
            </a:r>
            <a:r>
              <a:rPr lang="en-US" altLang="ja-JP" sz="1800" i="1" dirty="0" err="1" smtClean="0"/>
              <a:t>dY</a:t>
            </a:r>
            <a:r>
              <a:rPr lang="ja-JP" altLang="ja-JP" sz="1800" dirty="0" smtClean="0"/>
              <a:t>／</a:t>
            </a:r>
            <a:r>
              <a:rPr lang="en-US" altLang="ja-JP" sz="1800" i="1" dirty="0" err="1" smtClean="0"/>
              <a:t>dY</a:t>
            </a:r>
            <a:r>
              <a:rPr lang="en-US" altLang="ja-JP" sz="1800" dirty="0" smtClean="0"/>
              <a:t> </a:t>
            </a:r>
            <a:r>
              <a:rPr lang="ja-JP" altLang="ja-JP" sz="1800" dirty="0" smtClean="0"/>
              <a:t>＝</a:t>
            </a:r>
            <a:r>
              <a:rPr lang="en-US" altLang="ja-JP" sz="1800" dirty="0" smtClean="0"/>
              <a:t>1</a:t>
            </a:r>
          </a:p>
          <a:p>
            <a:pPr>
              <a:buNone/>
            </a:pPr>
            <a:endParaRPr lang="ja-JP" altLang="ja-JP" sz="1800" dirty="0" smtClean="0">
              <a:ea typeface="ＭＳ 明朝" pitchFamily="17" charset="-128"/>
            </a:endParaRPr>
          </a:p>
          <a:p>
            <a:pPr>
              <a:buNone/>
            </a:pPr>
            <a:r>
              <a:rPr lang="ja-JP" altLang="ja-JP" sz="1800" dirty="0" smtClean="0">
                <a:ea typeface="ＭＳ 明朝" pitchFamily="17" charset="-128"/>
              </a:rPr>
              <a:t>　</a:t>
            </a:r>
          </a:p>
          <a:p>
            <a:pPr algn="just" eaLnBrk="1" hangingPunct="1">
              <a:buFontTx/>
              <a:buNone/>
            </a:pPr>
            <a:endParaRPr lang="ja-JP" altLang="en-US" sz="1800" dirty="0" smtClean="0">
              <a:ea typeface="ＭＳ 明朝" pitchFamily="1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00" cy="404663"/>
          </a:xfrm>
        </p:spPr>
        <p:txBody>
          <a:bodyPr>
            <a:normAutofit fontScale="90000"/>
          </a:bodyPr>
          <a:lstStyle/>
          <a:p>
            <a:r>
              <a:rPr lang="ja-JP" altLang="ja-JP" sz="2000" b="1" dirty="0" smtClean="0"/>
              <a:t>３</a:t>
            </a:r>
            <a:r>
              <a:rPr lang="ja-JP" altLang="ja-JP" sz="2000" b="1" dirty="0" smtClean="0"/>
              <a:t>．</a:t>
            </a:r>
            <a:r>
              <a:rPr lang="en-US" altLang="ja-JP" sz="2000" b="1" dirty="0" smtClean="0"/>
              <a:t>Short-run </a:t>
            </a:r>
            <a:r>
              <a:rPr lang="en-US" altLang="ja-JP" sz="2000" b="1" dirty="0" smtClean="0"/>
              <a:t>and Long-run Consumption </a:t>
            </a:r>
            <a:r>
              <a:rPr lang="en-US" altLang="ja-JP" sz="2000" b="1" dirty="0" smtClean="0"/>
              <a:t>Functions  </a:t>
            </a:r>
            <a:r>
              <a:rPr lang="ja-JP" altLang="ja-JP" sz="2000" b="1" dirty="0" smtClean="0"/>
              <a:t>短期</a:t>
            </a:r>
            <a:r>
              <a:rPr lang="ja-JP" altLang="ja-JP" sz="2000" b="1" dirty="0" smtClean="0"/>
              <a:t>と長期の消費関数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5123" name="Rectangle 3"/>
          <p:cNvSpPr>
            <a:spLocks noGrp="1" noChangeArrowheads="1"/>
          </p:cNvSpPr>
          <p:nvPr>
            <p:ph idx="1"/>
          </p:nvPr>
        </p:nvSpPr>
        <p:spPr>
          <a:xfrm>
            <a:off x="0" y="404664"/>
            <a:ext cx="9144000" cy="6148536"/>
          </a:xfrm>
        </p:spPr>
        <p:txBody>
          <a:bodyPr/>
          <a:lstStyle/>
          <a:p>
            <a:pPr algn="just">
              <a:buNone/>
            </a:pPr>
            <a:r>
              <a:rPr lang="en-US" altLang="ja-JP" sz="1800" b="1" dirty="0" smtClean="0"/>
              <a:t>Simon </a:t>
            </a:r>
            <a:r>
              <a:rPr lang="en-US" altLang="ja-JP" sz="1800" b="1" dirty="0" smtClean="0"/>
              <a:t>Kuznets </a:t>
            </a:r>
            <a:r>
              <a:rPr lang="en-US" altLang="ja-JP" sz="1800" dirty="0" smtClean="0"/>
              <a:t>⇒ Measured consumption functions of absolute income</a:t>
            </a:r>
          </a:p>
          <a:p>
            <a:pPr algn="just">
              <a:buNone/>
            </a:pPr>
            <a:r>
              <a:rPr lang="en-US" altLang="ja-JP" sz="1800" dirty="0" smtClean="0"/>
              <a:t> hypothesis using time series data of the United States</a:t>
            </a:r>
          </a:p>
          <a:p>
            <a:pPr algn="just">
              <a:buNone/>
            </a:pPr>
            <a:r>
              <a:rPr lang="en-US" altLang="ja-JP" sz="1800" b="1" dirty="0" smtClean="0"/>
              <a:t>Short-run consumption function </a:t>
            </a:r>
            <a:r>
              <a:rPr lang="en-US" altLang="ja-JP" sz="1800" dirty="0" smtClean="0"/>
              <a:t>⇒ </a:t>
            </a:r>
            <a:r>
              <a:rPr lang="en-US" altLang="ja-JP" sz="1800" b="1" dirty="0" smtClean="0"/>
              <a:t>absolute income hypothesis </a:t>
            </a:r>
            <a:r>
              <a:rPr lang="en-US" altLang="ja-JP" sz="1800" dirty="0" smtClean="0"/>
              <a:t>is reasonable</a:t>
            </a:r>
          </a:p>
          <a:p>
            <a:pPr algn="just">
              <a:buNone/>
            </a:pPr>
            <a:r>
              <a:rPr lang="en-US" altLang="ja-JP" sz="1800" b="1" dirty="0" smtClean="0"/>
              <a:t>long-run consumption function </a:t>
            </a:r>
            <a:r>
              <a:rPr lang="en-US" altLang="ja-JP" sz="1800" dirty="0" smtClean="0"/>
              <a:t>⇒ </a:t>
            </a:r>
            <a:r>
              <a:rPr lang="en-US" altLang="ja-JP" sz="1800" b="1" dirty="0" smtClean="0"/>
              <a:t>Absolute </a:t>
            </a:r>
            <a:r>
              <a:rPr lang="en-US" altLang="ja-JP" sz="1800" b="1" dirty="0" smtClean="0"/>
              <a:t>income hypothesis is not valid </a:t>
            </a:r>
            <a:r>
              <a:rPr lang="en-US" altLang="ja-JP" sz="1800" dirty="0" smtClean="0"/>
              <a:t>as </a:t>
            </a:r>
            <a:r>
              <a:rPr lang="en-US" altLang="ja-JP" sz="1800" dirty="0" smtClean="0"/>
              <a:t>it goes </a:t>
            </a:r>
            <a:r>
              <a:rPr lang="en-US" altLang="ja-JP" sz="1800" b="1" dirty="0" smtClean="0"/>
              <a:t>through the origin point</a:t>
            </a:r>
            <a:r>
              <a:rPr lang="en-US" altLang="ja-JP" sz="1800" dirty="0" smtClean="0"/>
              <a:t>.</a:t>
            </a:r>
          </a:p>
          <a:p>
            <a:pPr algn="just">
              <a:buNone/>
            </a:pPr>
            <a:r>
              <a:rPr lang="en-US" altLang="ja-JP" sz="1800" dirty="0" smtClean="0"/>
              <a:t>Long-run marginal propensity to consume c is 0.9, </a:t>
            </a:r>
            <a:r>
              <a:rPr lang="en-US" altLang="ja-JP" sz="1800" dirty="0" smtClean="0"/>
              <a:t>and</a:t>
            </a:r>
            <a:r>
              <a:rPr lang="ja-JP" altLang="en-US" sz="1800" dirty="0" smtClean="0"/>
              <a:t>　</a:t>
            </a:r>
            <a:r>
              <a:rPr lang="en-US" altLang="ja-JP" sz="1800" dirty="0" smtClean="0"/>
              <a:t>larger</a:t>
            </a:r>
            <a:r>
              <a:rPr lang="ja-JP" altLang="en-US" sz="1800" dirty="0" smtClean="0"/>
              <a:t> </a:t>
            </a:r>
            <a:r>
              <a:rPr lang="en-US" altLang="ja-JP" sz="1800" dirty="0" smtClean="0"/>
              <a:t>than short-run marginal propensity.</a:t>
            </a:r>
          </a:p>
          <a:p>
            <a:pPr algn="just">
              <a:buNone/>
            </a:pPr>
            <a:r>
              <a:rPr lang="en-US" altLang="ja-JP" sz="1800" b="1" dirty="0" smtClean="0"/>
              <a:t>Controversy over consumption functions</a:t>
            </a:r>
            <a:r>
              <a:rPr lang="ja-JP" altLang="en-US" sz="1800" dirty="0" smtClean="0">
                <a:latin typeface="ＭＳ 明朝" pitchFamily="17" charset="-128"/>
                <a:ea typeface="ＭＳ 明朝" pitchFamily="17" charset="-128"/>
              </a:rPr>
              <a:t>　</a:t>
            </a:r>
            <a:endParaRPr lang="en-US" altLang="ja-JP" sz="1800" dirty="0" smtClean="0">
              <a:latin typeface="ＭＳ 明朝" pitchFamily="17" charset="-128"/>
              <a:ea typeface="ＭＳ 明朝" pitchFamily="17" charset="-128"/>
            </a:endParaRPr>
          </a:p>
          <a:p>
            <a:r>
              <a:rPr lang="ja-JP" altLang="ja-JP" sz="1800" dirty="0" smtClean="0"/>
              <a:t>サイモン・</a:t>
            </a:r>
            <a:r>
              <a:rPr lang="ja-JP" altLang="ja-JP" sz="1800" b="1" dirty="0" smtClean="0"/>
              <a:t>クズネッツ⇒</a:t>
            </a:r>
            <a:r>
              <a:rPr lang="ja-JP" altLang="ja-JP" sz="1800" dirty="0" smtClean="0"/>
              <a:t>アメリカの時系列データを用いて、絶対所得仮説の消費関数を計測</a:t>
            </a:r>
          </a:p>
          <a:p>
            <a:r>
              <a:rPr lang="ja-JP" altLang="ja-JP" sz="1800" dirty="0" smtClean="0"/>
              <a:t>短期の消費関数⇒絶対所得仮説が妥当</a:t>
            </a:r>
          </a:p>
          <a:p>
            <a:r>
              <a:rPr lang="ja-JP" altLang="ja-JP" sz="1800" dirty="0" smtClean="0"/>
              <a:t>長期の消費関数⇒原点を通るので、絶対所得</a:t>
            </a:r>
            <a:r>
              <a:rPr lang="ja-JP" altLang="ja-JP" sz="1800" dirty="0" smtClean="0"/>
              <a:t>仮説</a:t>
            </a:r>
            <a:endParaRPr lang="en-US" altLang="ja-JP" sz="1800" dirty="0" smtClean="0"/>
          </a:p>
          <a:p>
            <a:r>
              <a:rPr lang="ja-JP" altLang="ja-JP" sz="1800" dirty="0" err="1" smtClean="0"/>
              <a:t>は</a:t>
            </a:r>
            <a:r>
              <a:rPr lang="ja-JP" altLang="ja-JP" sz="1800" dirty="0" err="1" smtClean="0"/>
              <a:t>妥</a:t>
            </a:r>
            <a:r>
              <a:rPr lang="ja-JP" altLang="ja-JP" sz="1800" dirty="0" smtClean="0"/>
              <a:t>当しない</a:t>
            </a:r>
          </a:p>
          <a:p>
            <a:r>
              <a:rPr lang="ja-JP" altLang="ja-JP" sz="1800" dirty="0" smtClean="0"/>
              <a:t>長期の限界消費性向</a:t>
            </a:r>
            <a:r>
              <a:rPr lang="en-US" altLang="ja-JP" sz="1800" i="1" dirty="0" smtClean="0"/>
              <a:t>c</a:t>
            </a:r>
            <a:r>
              <a:rPr lang="ja-JP" altLang="ja-JP" sz="1800" dirty="0" smtClean="0"/>
              <a:t>は短期のそれより大き</a:t>
            </a:r>
            <a:r>
              <a:rPr lang="ja-JP" altLang="en-US" sz="1800" dirty="0" smtClean="0"/>
              <a:t>い</a:t>
            </a:r>
            <a:r>
              <a:rPr lang="ja-JP" altLang="ja-JP" sz="1800" dirty="0" smtClean="0"/>
              <a:t>、</a:t>
            </a:r>
            <a:r>
              <a:rPr lang="en-US" altLang="ja-JP" sz="1800" dirty="0" smtClean="0"/>
              <a:t>0.9</a:t>
            </a:r>
            <a:endParaRPr lang="ja-JP" altLang="ja-JP" sz="1800" dirty="0" smtClean="0"/>
          </a:p>
          <a:p>
            <a:r>
              <a:rPr lang="ja-JP" altLang="ja-JP" sz="1800" b="1" dirty="0" smtClean="0"/>
              <a:t>消費関数論争</a:t>
            </a:r>
            <a:r>
              <a:rPr lang="ja-JP" altLang="ja-JP" sz="1800" dirty="0" smtClean="0"/>
              <a:t>（</a:t>
            </a:r>
            <a:r>
              <a:rPr lang="en-US" altLang="ja-JP" sz="1800" dirty="0" smtClean="0"/>
              <a:t>controversy over </a:t>
            </a:r>
            <a:r>
              <a:rPr lang="en-US" altLang="ja-JP" sz="1800" dirty="0" smtClean="0"/>
              <a:t>consumption</a:t>
            </a:r>
          </a:p>
          <a:p>
            <a:r>
              <a:rPr lang="en-US" altLang="ja-JP" sz="1800" dirty="0" smtClean="0"/>
              <a:t> </a:t>
            </a:r>
            <a:r>
              <a:rPr lang="en-US" altLang="ja-JP" sz="1800" dirty="0" smtClean="0"/>
              <a:t>functions</a:t>
            </a:r>
            <a:r>
              <a:rPr lang="ja-JP" altLang="ja-JP" sz="1800" dirty="0" smtClean="0"/>
              <a:t>）</a:t>
            </a:r>
            <a:endParaRPr lang="en-US" altLang="ja-JP" sz="1800" dirty="0" smtClean="0"/>
          </a:p>
          <a:p>
            <a:pPr algn="just">
              <a:buNone/>
            </a:pPr>
            <a:r>
              <a:rPr lang="ja-JP" altLang="en-US" sz="1800" dirty="0" smtClean="0">
                <a:latin typeface="ＭＳ 明朝" pitchFamily="17" charset="-128"/>
                <a:ea typeface="ＭＳ 明朝" pitchFamily="17" charset="-128"/>
              </a:rPr>
              <a:t>　　　　　　　　　　　　　　　　　　</a:t>
            </a:r>
            <a:endParaRPr lang="ja-JP" altLang="en-US" sz="1800" dirty="0" smtClean="0">
              <a:ea typeface="ＭＳ 明朝" pitchFamily="17" charset="-128"/>
            </a:endParaRPr>
          </a:p>
        </p:txBody>
      </p:sp>
      <p:pic>
        <p:nvPicPr>
          <p:cNvPr id="4" name="図 3"/>
          <p:cNvPicPr/>
          <p:nvPr/>
        </p:nvPicPr>
        <p:blipFill>
          <a:blip r:embed="rId2" cstate="print"/>
          <a:srcRect/>
          <a:stretch>
            <a:fillRect/>
          </a:stretch>
        </p:blipFill>
        <p:spPr bwMode="auto">
          <a:xfrm>
            <a:off x="5508104" y="3501008"/>
            <a:ext cx="3635896" cy="335699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0"/>
            <a:ext cx="8640960" cy="620689"/>
          </a:xfrm>
        </p:spPr>
        <p:txBody>
          <a:bodyPr>
            <a:normAutofit fontScale="90000"/>
          </a:bodyPr>
          <a:lstStyle/>
          <a:p>
            <a:r>
              <a:rPr lang="ja-JP" altLang="ja-JP" sz="2000" b="1" dirty="0" smtClean="0"/>
              <a:t>４</a:t>
            </a:r>
            <a:r>
              <a:rPr lang="ja-JP" altLang="ja-JP" sz="2000" b="1" dirty="0" smtClean="0"/>
              <a:t>．</a:t>
            </a:r>
            <a:r>
              <a:rPr lang="en-US" altLang="ja-JP" sz="2000" b="1" dirty="0" smtClean="0"/>
              <a:t>Cross-section </a:t>
            </a:r>
            <a:r>
              <a:rPr lang="en-US" altLang="ja-JP" sz="2000" b="1" dirty="0" smtClean="0"/>
              <a:t>Short-run Consumption </a:t>
            </a:r>
            <a:r>
              <a:rPr lang="en-US" altLang="ja-JP" sz="2000" b="1" dirty="0" smtClean="0"/>
              <a:t>Function</a:t>
            </a:r>
            <a:br>
              <a:rPr lang="en-US" altLang="ja-JP" sz="2000" b="1" dirty="0" smtClean="0"/>
            </a:br>
            <a:r>
              <a:rPr lang="ja-JP" altLang="ja-JP" sz="2000" b="1" dirty="0" smtClean="0"/>
              <a:t>クロスセクションの短期消費関数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6147" name="Rectangle 3"/>
          <p:cNvSpPr>
            <a:spLocks noGrp="1" noChangeArrowheads="1"/>
          </p:cNvSpPr>
          <p:nvPr>
            <p:ph idx="1"/>
          </p:nvPr>
        </p:nvSpPr>
        <p:spPr>
          <a:xfrm>
            <a:off x="107504" y="692696"/>
            <a:ext cx="8928992" cy="5860504"/>
          </a:xfrm>
        </p:spPr>
        <p:txBody>
          <a:bodyPr>
            <a:normAutofit/>
          </a:bodyPr>
          <a:lstStyle/>
          <a:p>
            <a:pPr algn="just">
              <a:buNone/>
            </a:pPr>
            <a:r>
              <a:rPr lang="en-US" altLang="ja-JP" sz="1800" b="1" dirty="0" smtClean="0"/>
              <a:t>Cross </a:t>
            </a:r>
            <a:r>
              <a:rPr lang="en-US" altLang="ja-JP" sz="1800" b="1" dirty="0" smtClean="0"/>
              <a:t>section data</a:t>
            </a:r>
            <a:endParaRPr lang="en-US" altLang="ja-JP" sz="1800" dirty="0" smtClean="0"/>
          </a:p>
          <a:p>
            <a:pPr algn="just">
              <a:buNone/>
            </a:pPr>
            <a:r>
              <a:rPr lang="en-US" altLang="ja-JP" sz="1800" dirty="0" smtClean="0"/>
              <a:t>= Data that recorded about a variable for various places or subjects </a:t>
            </a:r>
            <a:r>
              <a:rPr lang="en-US" altLang="ja-JP" sz="1800" b="1" dirty="0" smtClean="0"/>
              <a:t>at one point of time</a:t>
            </a:r>
            <a:r>
              <a:rPr lang="en-US" altLang="ja-JP" sz="1800" dirty="0" smtClean="0"/>
              <a:t>,   example: Height of 100 people as of 2010</a:t>
            </a:r>
          </a:p>
          <a:p>
            <a:pPr algn="just">
              <a:buNone/>
            </a:pPr>
            <a:r>
              <a:rPr lang="en-US" altLang="ja-JP" sz="1800" b="1" dirty="0" smtClean="0"/>
              <a:t>Time series data </a:t>
            </a:r>
            <a:endParaRPr lang="en-US" altLang="ja-JP" sz="1800" dirty="0" smtClean="0"/>
          </a:p>
          <a:p>
            <a:pPr algn="just">
              <a:buNone/>
            </a:pPr>
            <a:r>
              <a:rPr lang="en-US" altLang="ja-JP" sz="1800" dirty="0" smtClean="0"/>
              <a:t>= Data that recorded the amount by which a variable changes </a:t>
            </a:r>
            <a:r>
              <a:rPr lang="en-US" altLang="ja-JP" sz="1800" b="1" dirty="0" smtClean="0"/>
              <a:t>over time,</a:t>
            </a:r>
            <a:r>
              <a:rPr lang="en-US" altLang="ja-JP" sz="1800" dirty="0" smtClean="0"/>
              <a:t/>
            </a:r>
            <a:br>
              <a:rPr lang="en-US" altLang="ja-JP" sz="1800" dirty="0" smtClean="0"/>
            </a:br>
            <a:r>
              <a:rPr lang="en-US" altLang="ja-JP" sz="1800" dirty="0" smtClean="0"/>
              <a:t>example: Measure and record the height of a person every year from 2000 to </a:t>
            </a:r>
            <a:r>
              <a:rPr lang="en-US" altLang="ja-JP" sz="1800" dirty="0" smtClean="0"/>
              <a:t>2010</a:t>
            </a:r>
          </a:p>
          <a:p>
            <a:pPr algn="just">
              <a:buNone/>
            </a:pPr>
            <a:endParaRPr lang="en-US" altLang="ja-JP" sz="1800" dirty="0" smtClean="0"/>
          </a:p>
          <a:p>
            <a:r>
              <a:rPr lang="ja-JP" altLang="ja-JP" sz="1800" b="1" dirty="0" smtClean="0">
                <a:cs typeface="Times New Roman" pitchFamily="18" charset="0"/>
              </a:rPr>
              <a:t>横断面データ</a:t>
            </a:r>
            <a:r>
              <a:rPr lang="ja-JP" altLang="ja-JP" sz="1800" dirty="0" smtClean="0">
                <a:cs typeface="Times New Roman" pitchFamily="18" charset="0"/>
              </a:rPr>
              <a:t>（</a:t>
            </a:r>
            <a:r>
              <a:rPr lang="ja-JP" altLang="ja-JP" sz="1800" b="1" dirty="0" smtClean="0">
                <a:cs typeface="Times New Roman" pitchFamily="18" charset="0"/>
              </a:rPr>
              <a:t>クロスセクション・データ</a:t>
            </a:r>
            <a:r>
              <a:rPr lang="ja-JP" altLang="ja-JP" sz="1800" dirty="0" smtClean="0">
                <a:cs typeface="Times New Roman" pitchFamily="18" charset="0"/>
              </a:rPr>
              <a:t>、</a:t>
            </a:r>
            <a:r>
              <a:rPr lang="en-US" altLang="ja-JP" sz="1800" dirty="0" smtClean="0">
                <a:cs typeface="Times New Roman" pitchFamily="18" charset="0"/>
              </a:rPr>
              <a:t>cross-section data</a:t>
            </a:r>
            <a:r>
              <a:rPr lang="ja-JP" altLang="ja-JP" sz="1800" dirty="0" smtClean="0">
                <a:cs typeface="Times New Roman" pitchFamily="18" charset="0"/>
              </a:rPr>
              <a:t>）</a:t>
            </a:r>
          </a:p>
          <a:p>
            <a:r>
              <a:rPr lang="ja-JP" altLang="ja-JP" sz="1800" dirty="0" smtClean="0">
                <a:cs typeface="Times New Roman" pitchFamily="18" charset="0"/>
              </a:rPr>
              <a:t>＝ある変数を</a:t>
            </a:r>
            <a:r>
              <a:rPr lang="en-US" altLang="ja-JP" sz="1800" dirty="0" smtClean="0">
                <a:cs typeface="Times New Roman" pitchFamily="18" charset="0"/>
              </a:rPr>
              <a:t>1</a:t>
            </a:r>
            <a:r>
              <a:rPr lang="ja-JP" altLang="ja-JP" sz="1800" dirty="0" smtClean="0">
                <a:cs typeface="Times New Roman" pitchFamily="18" charset="0"/>
              </a:rPr>
              <a:t>時点でさまざまな場所とか主体について記録したデータ</a:t>
            </a:r>
          </a:p>
          <a:p>
            <a:r>
              <a:rPr lang="en-US" altLang="ja-JP" sz="1800" dirty="0" smtClean="0">
                <a:cs typeface="Times New Roman" pitchFamily="18" charset="0"/>
              </a:rPr>
              <a:t> </a:t>
            </a:r>
            <a:r>
              <a:rPr lang="ja-JP" altLang="en-US" sz="1800" dirty="0" smtClean="0">
                <a:cs typeface="Times New Roman" pitchFamily="18" charset="0"/>
              </a:rPr>
              <a:t>例：</a:t>
            </a:r>
            <a:r>
              <a:rPr lang="en-US" altLang="ja-JP" sz="1800" dirty="0" smtClean="0">
                <a:cs typeface="Times New Roman" pitchFamily="18" charset="0"/>
              </a:rPr>
              <a:t>2010</a:t>
            </a:r>
            <a:r>
              <a:rPr lang="ja-JP" altLang="ja-JP" sz="1800" dirty="0" smtClean="0">
                <a:cs typeface="Times New Roman" pitchFamily="18" charset="0"/>
              </a:rPr>
              <a:t>年の時点での</a:t>
            </a:r>
            <a:r>
              <a:rPr lang="en-US" altLang="ja-JP" sz="1800" dirty="0" smtClean="0">
                <a:cs typeface="Times New Roman" pitchFamily="18" charset="0"/>
              </a:rPr>
              <a:t>100</a:t>
            </a:r>
            <a:r>
              <a:rPr lang="ja-JP" altLang="ja-JP" sz="1800" dirty="0" smtClean="0">
                <a:cs typeface="Times New Roman" pitchFamily="18" charset="0"/>
              </a:rPr>
              <a:t>人の身長</a:t>
            </a:r>
          </a:p>
          <a:p>
            <a:r>
              <a:rPr lang="ja-JP" altLang="ja-JP" sz="1800" b="1" dirty="0" smtClean="0">
                <a:cs typeface="Times New Roman" pitchFamily="18" charset="0"/>
              </a:rPr>
              <a:t>時系列データ</a:t>
            </a:r>
            <a:r>
              <a:rPr lang="ja-JP" altLang="ja-JP" sz="1800" dirty="0" smtClean="0">
                <a:cs typeface="Times New Roman" pitchFamily="18" charset="0"/>
              </a:rPr>
              <a:t>（</a:t>
            </a:r>
            <a:r>
              <a:rPr lang="ja-JP" altLang="ja-JP" sz="1800" b="1" dirty="0" smtClean="0">
                <a:cs typeface="Times New Roman" pitchFamily="18" charset="0"/>
              </a:rPr>
              <a:t>タイムシリーズ・データ</a:t>
            </a:r>
            <a:r>
              <a:rPr lang="ja-JP" altLang="ja-JP" sz="1800" dirty="0" smtClean="0">
                <a:cs typeface="Times New Roman" pitchFamily="18" charset="0"/>
              </a:rPr>
              <a:t>、</a:t>
            </a:r>
            <a:r>
              <a:rPr lang="en-US" altLang="ja-JP" sz="1800" dirty="0" smtClean="0">
                <a:cs typeface="Times New Roman" pitchFamily="18" charset="0"/>
              </a:rPr>
              <a:t>time series data</a:t>
            </a:r>
            <a:r>
              <a:rPr lang="ja-JP" altLang="ja-JP" sz="1800" dirty="0" smtClean="0">
                <a:cs typeface="Times New Roman" pitchFamily="18" charset="0"/>
              </a:rPr>
              <a:t>）</a:t>
            </a:r>
            <a:endParaRPr lang="en-US" altLang="ja-JP" sz="1800" dirty="0" smtClean="0">
              <a:cs typeface="Times New Roman" pitchFamily="18" charset="0"/>
            </a:endParaRPr>
          </a:p>
          <a:p>
            <a:r>
              <a:rPr lang="ja-JP" altLang="ja-JP" sz="1800" dirty="0" smtClean="0">
                <a:cs typeface="Times New Roman" pitchFamily="18" charset="0"/>
              </a:rPr>
              <a:t>＝ある変数が時間の経過に沿って変化する量を記録したデータ</a:t>
            </a:r>
          </a:p>
          <a:p>
            <a:r>
              <a:rPr lang="ja-JP" altLang="en-US" sz="1800" dirty="0" smtClean="0">
                <a:cs typeface="Times New Roman" pitchFamily="18" charset="0"/>
              </a:rPr>
              <a:t>例：</a:t>
            </a:r>
            <a:r>
              <a:rPr lang="ja-JP" altLang="ja-JP" sz="1800" dirty="0" smtClean="0">
                <a:cs typeface="Times New Roman" pitchFamily="18" charset="0"/>
              </a:rPr>
              <a:t>ある人の身長を</a:t>
            </a:r>
            <a:r>
              <a:rPr lang="en-US" altLang="ja-JP" sz="1800" dirty="0" smtClean="0">
                <a:cs typeface="Times New Roman" pitchFamily="18" charset="0"/>
              </a:rPr>
              <a:t>2000</a:t>
            </a:r>
            <a:r>
              <a:rPr lang="ja-JP" altLang="ja-JP" sz="1800" dirty="0" smtClean="0">
                <a:cs typeface="Times New Roman" pitchFamily="18" charset="0"/>
              </a:rPr>
              <a:t>年から</a:t>
            </a:r>
            <a:r>
              <a:rPr lang="en-US" altLang="ja-JP" sz="1800" dirty="0" smtClean="0">
                <a:cs typeface="Times New Roman" pitchFamily="18" charset="0"/>
              </a:rPr>
              <a:t>2010</a:t>
            </a:r>
            <a:r>
              <a:rPr lang="ja-JP" altLang="ja-JP" sz="1800" dirty="0" smtClean="0">
                <a:cs typeface="Times New Roman" pitchFamily="18" charset="0"/>
              </a:rPr>
              <a:t>年まで毎年何センチか測定して記録</a:t>
            </a:r>
          </a:p>
          <a:p>
            <a:pPr algn="just">
              <a:buNone/>
            </a:pPr>
            <a:endParaRPr lang="en-US" altLang="ja-JP" sz="1800" dirty="0" smtClean="0"/>
          </a:p>
          <a:p>
            <a:pPr algn="just" eaLnBrk="1" hangingPunct="1">
              <a:buFontTx/>
              <a:buNone/>
            </a:pPr>
            <a:endParaRPr lang="ja-JP" altLang="en-US" sz="1800" dirty="0" smtClean="0">
              <a:ea typeface="ＭＳ 明朝" pitchFamily="17" charset="-128"/>
            </a:endParaRPr>
          </a:p>
          <a:p>
            <a:pPr algn="just" eaLnBrk="1" hangingPunct="1">
              <a:buFontTx/>
              <a:buNone/>
            </a:pPr>
            <a:r>
              <a:rPr lang="ja-JP" altLang="en-US" sz="1800" dirty="0" smtClean="0">
                <a:ea typeface="ＭＳ 明朝" pitchFamily="17"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520" y="1"/>
            <a:ext cx="8640960" cy="548680"/>
          </a:xfrm>
        </p:spPr>
        <p:txBody>
          <a:bodyPr>
            <a:normAutofit fontScale="90000"/>
          </a:bodyPr>
          <a:lstStyle/>
          <a:p>
            <a:r>
              <a:rPr lang="ja-JP" altLang="ja-JP" sz="2000" b="1" dirty="0" smtClean="0"/>
              <a:t>４</a:t>
            </a:r>
            <a:r>
              <a:rPr lang="en-US" altLang="ja-JP" sz="2000" b="1" dirty="0" smtClean="0"/>
              <a:t>B</a:t>
            </a:r>
            <a:r>
              <a:rPr lang="ja-JP" altLang="ja-JP" sz="2000" b="1" dirty="0" err="1" smtClean="0"/>
              <a:t>．</a:t>
            </a:r>
            <a:r>
              <a:rPr lang="en-US" altLang="ja-JP" sz="2000" b="1" dirty="0" smtClean="0"/>
              <a:t>Cross-section </a:t>
            </a:r>
            <a:r>
              <a:rPr lang="en-US" altLang="ja-JP" sz="2000" b="1" dirty="0" smtClean="0"/>
              <a:t>Short-run Consumption </a:t>
            </a:r>
            <a:r>
              <a:rPr lang="en-US" altLang="ja-JP" sz="2000" b="1" dirty="0" smtClean="0"/>
              <a:t>Function</a:t>
            </a:r>
            <a:br>
              <a:rPr lang="en-US" altLang="ja-JP" sz="2000" b="1" dirty="0" smtClean="0"/>
            </a:br>
            <a:r>
              <a:rPr lang="ja-JP" altLang="ja-JP" sz="2000" b="1" dirty="0" smtClean="0"/>
              <a:t>クロスセクションの短期消費関数</a:t>
            </a:r>
            <a:r>
              <a:rPr lang="en-US" altLang="ja-JP" sz="2000" b="1" dirty="0" smtClean="0"/>
              <a:t> </a:t>
            </a:r>
            <a:endParaRPr lang="ja-JP" altLang="en-US" sz="2000" dirty="0" smtClean="0">
              <a:solidFill>
                <a:schemeClr val="tx1"/>
              </a:solidFill>
              <a:latin typeface="ＭＳ 明朝" pitchFamily="17" charset="-128"/>
              <a:ea typeface="ＭＳ ゴシック" pitchFamily="49" charset="-128"/>
            </a:endParaRPr>
          </a:p>
        </p:txBody>
      </p:sp>
      <p:sp>
        <p:nvSpPr>
          <p:cNvPr id="6147" name="Rectangle 3"/>
          <p:cNvSpPr>
            <a:spLocks noGrp="1" noChangeArrowheads="1"/>
          </p:cNvSpPr>
          <p:nvPr>
            <p:ph idx="1"/>
          </p:nvPr>
        </p:nvSpPr>
        <p:spPr>
          <a:xfrm>
            <a:off x="107504" y="548680"/>
            <a:ext cx="8928992" cy="6004520"/>
          </a:xfrm>
        </p:spPr>
        <p:txBody>
          <a:bodyPr>
            <a:normAutofit fontScale="92500" lnSpcReduction="10000"/>
          </a:bodyPr>
          <a:lstStyle/>
          <a:p>
            <a:pPr algn="just">
              <a:buNone/>
            </a:pPr>
            <a:r>
              <a:rPr lang="en-US" altLang="ja-JP" sz="1800" dirty="0" smtClean="0"/>
              <a:t>From </a:t>
            </a:r>
            <a:r>
              <a:rPr lang="en-US" altLang="ja-JP" sz="1800" dirty="0" smtClean="0"/>
              <a:t>the Annual Report of Family Income and Expenditure by the Ministry of Internal Affairs, take the annual income of the household's 10 ranks as income data and take the annual consumption expenditure (living expenses) of the household as consumption </a:t>
            </a:r>
            <a:r>
              <a:rPr lang="en-US" altLang="ja-JP" sz="1800" dirty="0" smtClean="0"/>
              <a:t>data⇒ </a:t>
            </a:r>
            <a:r>
              <a:rPr lang="en-US" altLang="ja-JP" sz="1800" dirty="0" smtClean="0"/>
              <a:t>Show that relationship in FY 2010</a:t>
            </a:r>
          </a:p>
          <a:p>
            <a:pPr algn="just">
              <a:buNone/>
            </a:pPr>
            <a:r>
              <a:rPr lang="en-US" altLang="ja-JP" sz="1800" b="1" dirty="0" smtClean="0"/>
              <a:t>Scattered graph </a:t>
            </a:r>
            <a:r>
              <a:rPr lang="en-US" altLang="ja-JP" sz="1800" dirty="0" smtClean="0"/>
              <a:t>and </a:t>
            </a:r>
            <a:r>
              <a:rPr lang="en-US" altLang="ja-JP" sz="1800" b="1" dirty="0" smtClean="0"/>
              <a:t>observed </a:t>
            </a:r>
            <a:r>
              <a:rPr lang="en-US" altLang="ja-JP" sz="1800" b="1" dirty="0" smtClean="0"/>
              <a:t>value </a:t>
            </a:r>
            <a:r>
              <a:rPr lang="en-US" altLang="ja-JP" sz="1800" dirty="0" smtClean="0"/>
              <a:t>By </a:t>
            </a:r>
            <a:r>
              <a:rPr lang="en-US" altLang="ja-JP" sz="1800" b="1" dirty="0" smtClean="0"/>
              <a:t>Least Squared Method</a:t>
            </a:r>
            <a:r>
              <a:rPr lang="en-US" altLang="ja-JP" sz="1800" dirty="0" smtClean="0"/>
              <a:t>, we obtain </a:t>
            </a:r>
          </a:p>
          <a:p>
            <a:pPr algn="just">
              <a:buNone/>
            </a:pPr>
            <a:r>
              <a:rPr lang="en-US" altLang="ja-JP" sz="1800" b="1" dirty="0" smtClean="0"/>
              <a:t>Regression equation</a:t>
            </a:r>
          </a:p>
          <a:p>
            <a:pPr algn="just">
              <a:buNone/>
            </a:pPr>
            <a:r>
              <a:rPr lang="en-US" altLang="ja-JP" sz="1800" dirty="0" smtClean="0"/>
              <a:t>C = 108 + 0.35 Y,    </a:t>
            </a:r>
            <a:r>
              <a:rPr lang="en-US" altLang="ja-JP" sz="1800" i="1" dirty="0" smtClean="0">
                <a:latin typeface="+mj-ea"/>
                <a:cs typeface="Times New Roman" pitchFamily="18" charset="0"/>
              </a:rPr>
              <a:t>R</a:t>
            </a:r>
            <a:r>
              <a:rPr lang="en-US" altLang="ja-JP" sz="1800" baseline="30000" dirty="0" smtClean="0">
                <a:latin typeface="+mj-ea"/>
                <a:cs typeface="Times New Roman" pitchFamily="18" charset="0"/>
              </a:rPr>
              <a:t>2</a:t>
            </a:r>
            <a:r>
              <a:rPr lang="en-US" altLang="ja-JP" sz="1800" dirty="0" smtClean="0"/>
              <a:t> = 0.95</a:t>
            </a:r>
          </a:p>
          <a:p>
            <a:pPr algn="just">
              <a:buNone/>
            </a:pPr>
            <a:r>
              <a:rPr lang="en-US" altLang="ja-JP" sz="1800" b="1" dirty="0" smtClean="0"/>
              <a:t>Estimated value = theoretical </a:t>
            </a:r>
            <a:r>
              <a:rPr lang="en-US" altLang="ja-JP" sz="1800" b="1" dirty="0" smtClean="0"/>
              <a:t>value</a:t>
            </a:r>
          </a:p>
          <a:p>
            <a:r>
              <a:rPr lang="ja-JP" altLang="ja-JP" sz="1800" dirty="0" smtClean="0">
                <a:cs typeface="Times New Roman" pitchFamily="18" charset="0"/>
              </a:rPr>
              <a:t>総務省の『家計調査年報』から、所得データとして</a:t>
            </a:r>
            <a:r>
              <a:rPr lang="ja-JP" altLang="ja-JP" sz="1800" dirty="0" smtClean="0">
                <a:cs typeface="Times New Roman" pitchFamily="18" charset="0"/>
              </a:rPr>
              <a:t>世帯</a:t>
            </a:r>
            <a:endParaRPr lang="en-US" altLang="ja-JP" sz="1800" dirty="0" smtClean="0">
              <a:cs typeface="Times New Roman" pitchFamily="18" charset="0"/>
            </a:endParaRPr>
          </a:p>
          <a:p>
            <a:r>
              <a:rPr lang="ja-JP" altLang="ja-JP" sz="1800" dirty="0" smtClean="0">
                <a:cs typeface="Times New Roman" pitchFamily="18" charset="0"/>
              </a:rPr>
              <a:t>の</a:t>
            </a:r>
            <a:r>
              <a:rPr lang="ja-JP" altLang="ja-JP" sz="1800" dirty="0" smtClean="0">
                <a:cs typeface="Times New Roman" pitchFamily="18" charset="0"/>
              </a:rPr>
              <a:t>十分位階級の年間収入を取り、消費データとして</a:t>
            </a:r>
            <a:r>
              <a:rPr lang="ja-JP" altLang="ja-JP" sz="1800" dirty="0" smtClean="0">
                <a:cs typeface="Times New Roman" pitchFamily="18" charset="0"/>
              </a:rPr>
              <a:t>世</a:t>
            </a:r>
            <a:endParaRPr lang="en-US" altLang="ja-JP" sz="1800" dirty="0" smtClean="0">
              <a:cs typeface="Times New Roman" pitchFamily="18" charset="0"/>
            </a:endParaRPr>
          </a:p>
          <a:p>
            <a:r>
              <a:rPr lang="ja-JP" altLang="ja-JP" sz="1800" dirty="0" smtClean="0">
                <a:cs typeface="Times New Roman" pitchFamily="18" charset="0"/>
              </a:rPr>
              <a:t>帯</a:t>
            </a:r>
            <a:r>
              <a:rPr lang="ja-JP" altLang="ja-JP" sz="1800" dirty="0" smtClean="0">
                <a:cs typeface="Times New Roman" pitchFamily="18" charset="0"/>
              </a:rPr>
              <a:t>の年間消費支出（生計費）を取る⇒</a:t>
            </a:r>
            <a:r>
              <a:rPr lang="en-US" altLang="ja-JP" sz="1800" dirty="0" smtClean="0">
                <a:cs typeface="Times New Roman" pitchFamily="18" charset="0"/>
              </a:rPr>
              <a:t>2010</a:t>
            </a:r>
            <a:r>
              <a:rPr lang="ja-JP" altLang="ja-JP" sz="1800" dirty="0" smtClean="0">
                <a:cs typeface="Times New Roman" pitchFamily="18" charset="0"/>
              </a:rPr>
              <a:t>年度の</a:t>
            </a:r>
            <a:r>
              <a:rPr lang="ja-JP" altLang="ja-JP" sz="1800" dirty="0" smtClean="0">
                <a:cs typeface="Times New Roman" pitchFamily="18" charset="0"/>
              </a:rPr>
              <a:t>その</a:t>
            </a:r>
            <a:endParaRPr lang="en-US" altLang="ja-JP" sz="1800" dirty="0" smtClean="0">
              <a:cs typeface="Times New Roman" pitchFamily="18" charset="0"/>
            </a:endParaRPr>
          </a:p>
          <a:p>
            <a:r>
              <a:rPr lang="ja-JP" altLang="ja-JP" sz="1800" dirty="0" smtClean="0">
                <a:cs typeface="Times New Roman" pitchFamily="18" charset="0"/>
              </a:rPr>
              <a:t>関係</a:t>
            </a:r>
            <a:r>
              <a:rPr lang="ja-JP" altLang="ja-JP" sz="1800" dirty="0" smtClean="0">
                <a:cs typeface="Times New Roman" pitchFamily="18" charset="0"/>
              </a:rPr>
              <a:t>を表す</a:t>
            </a:r>
            <a:endParaRPr lang="en-US" altLang="ja-JP" sz="1800" dirty="0" smtClean="0">
              <a:cs typeface="Times New Roman" pitchFamily="18" charset="0"/>
            </a:endParaRPr>
          </a:p>
          <a:p>
            <a:r>
              <a:rPr lang="ja-JP" altLang="ja-JP" sz="1800" b="1" dirty="0" smtClean="0">
                <a:cs typeface="Times New Roman" pitchFamily="18" charset="0"/>
              </a:rPr>
              <a:t>撒布図</a:t>
            </a:r>
            <a:r>
              <a:rPr lang="ja-JP" altLang="ja-JP" sz="1800" dirty="0" smtClean="0">
                <a:cs typeface="Times New Roman" pitchFamily="18" charset="0"/>
              </a:rPr>
              <a:t>（</a:t>
            </a:r>
            <a:r>
              <a:rPr lang="en-US" altLang="ja-JP" sz="1800" dirty="0" smtClean="0">
                <a:cs typeface="Times New Roman" pitchFamily="18" charset="0"/>
              </a:rPr>
              <a:t>scattered graph</a:t>
            </a:r>
            <a:r>
              <a:rPr lang="ja-JP" altLang="ja-JP" sz="1800" dirty="0" smtClean="0">
                <a:cs typeface="Times New Roman" pitchFamily="18" charset="0"/>
              </a:rPr>
              <a:t>）</a:t>
            </a:r>
            <a:r>
              <a:rPr lang="ja-JP" altLang="en-US" sz="1800" dirty="0" smtClean="0">
                <a:cs typeface="Times New Roman" pitchFamily="18" charset="0"/>
              </a:rPr>
              <a:t>と</a:t>
            </a:r>
            <a:r>
              <a:rPr lang="ja-JP" altLang="ja-JP" sz="1800" b="1" dirty="0" smtClean="0">
                <a:cs typeface="Times New Roman" pitchFamily="18" charset="0"/>
              </a:rPr>
              <a:t>観測値</a:t>
            </a:r>
            <a:r>
              <a:rPr lang="ja-JP" altLang="ja-JP" sz="1800" dirty="0" smtClean="0">
                <a:cs typeface="Times New Roman" pitchFamily="18" charset="0"/>
              </a:rPr>
              <a:t>（</a:t>
            </a:r>
            <a:r>
              <a:rPr lang="en-US" altLang="ja-JP" sz="1800" dirty="0" smtClean="0">
                <a:cs typeface="Times New Roman" pitchFamily="18" charset="0"/>
              </a:rPr>
              <a:t>observed value</a:t>
            </a:r>
            <a:r>
              <a:rPr lang="ja-JP" altLang="ja-JP" sz="1800" dirty="0" smtClean="0">
                <a:cs typeface="Times New Roman" pitchFamily="18" charset="0"/>
              </a:rPr>
              <a:t>）</a:t>
            </a:r>
            <a:endParaRPr lang="en-US" altLang="ja-JP" sz="1800" dirty="0" smtClean="0">
              <a:cs typeface="Times New Roman" pitchFamily="18" charset="0"/>
            </a:endParaRPr>
          </a:p>
          <a:p>
            <a:r>
              <a:rPr lang="ja-JP" altLang="ja-JP" sz="1800" b="1" dirty="0" smtClean="0">
                <a:cs typeface="Times New Roman" pitchFamily="18" charset="0"/>
              </a:rPr>
              <a:t>最小自乗法</a:t>
            </a:r>
            <a:r>
              <a:rPr lang="ja-JP" altLang="ja-JP" sz="1800" dirty="0" smtClean="0">
                <a:cs typeface="Times New Roman" pitchFamily="18" charset="0"/>
              </a:rPr>
              <a:t>（</a:t>
            </a:r>
            <a:r>
              <a:rPr lang="en-US" altLang="ja-JP" sz="1800" dirty="0" smtClean="0">
                <a:cs typeface="Times New Roman" pitchFamily="18" charset="0"/>
              </a:rPr>
              <a:t>Least Squared Method</a:t>
            </a:r>
            <a:r>
              <a:rPr lang="ja-JP" altLang="ja-JP" sz="1800" dirty="0" smtClean="0">
                <a:cs typeface="Times New Roman" pitchFamily="18" charset="0"/>
              </a:rPr>
              <a:t>）</a:t>
            </a:r>
            <a:r>
              <a:rPr lang="ja-JP" altLang="en-US" sz="1800" dirty="0" smtClean="0">
                <a:cs typeface="Times New Roman" pitchFamily="18" charset="0"/>
              </a:rPr>
              <a:t>による</a:t>
            </a:r>
            <a:endParaRPr lang="en-US" altLang="ja-JP" sz="1800" dirty="0" smtClean="0">
              <a:cs typeface="Times New Roman" pitchFamily="18" charset="0"/>
            </a:endParaRPr>
          </a:p>
          <a:p>
            <a:r>
              <a:rPr lang="ja-JP" altLang="ja-JP" sz="1800" b="1" dirty="0" smtClean="0">
                <a:cs typeface="Times New Roman" pitchFamily="18" charset="0"/>
              </a:rPr>
              <a:t>回帰式</a:t>
            </a:r>
            <a:r>
              <a:rPr lang="ja-JP" altLang="ja-JP" sz="1800" dirty="0" smtClean="0">
                <a:cs typeface="Times New Roman" pitchFamily="18" charset="0"/>
              </a:rPr>
              <a:t>（</a:t>
            </a:r>
            <a:r>
              <a:rPr lang="en-US" altLang="ja-JP" sz="1800" dirty="0" smtClean="0">
                <a:cs typeface="Times New Roman" pitchFamily="18" charset="0"/>
              </a:rPr>
              <a:t>regression equation</a:t>
            </a:r>
            <a:r>
              <a:rPr lang="ja-JP" altLang="ja-JP" sz="1800" dirty="0" smtClean="0">
                <a:cs typeface="Times New Roman" pitchFamily="18" charset="0"/>
              </a:rPr>
              <a:t>）</a:t>
            </a:r>
          </a:p>
          <a:p>
            <a:r>
              <a:rPr lang="ja-JP" altLang="ja-JP" sz="1800" dirty="0" smtClean="0">
                <a:cs typeface="Times New Roman" pitchFamily="18" charset="0"/>
              </a:rPr>
              <a:t>　　</a:t>
            </a:r>
            <a:r>
              <a:rPr lang="en-US" altLang="ja-JP" sz="1800" i="1" dirty="0" smtClean="0">
                <a:cs typeface="Times New Roman" pitchFamily="18" charset="0"/>
              </a:rPr>
              <a:t>C</a:t>
            </a:r>
            <a:r>
              <a:rPr lang="ja-JP" altLang="ja-JP" sz="1800" dirty="0" smtClean="0">
                <a:cs typeface="Times New Roman" pitchFamily="18" charset="0"/>
              </a:rPr>
              <a:t>＝</a:t>
            </a:r>
            <a:r>
              <a:rPr lang="en-US" altLang="ja-JP" sz="1800" dirty="0" smtClean="0">
                <a:cs typeface="Times New Roman" pitchFamily="18" charset="0"/>
              </a:rPr>
              <a:t>108</a:t>
            </a:r>
            <a:r>
              <a:rPr lang="ja-JP" altLang="ja-JP" sz="1800" dirty="0" smtClean="0">
                <a:cs typeface="Times New Roman" pitchFamily="18" charset="0"/>
              </a:rPr>
              <a:t>＋</a:t>
            </a:r>
            <a:r>
              <a:rPr lang="en-US" altLang="ja-JP" sz="1800" dirty="0" smtClean="0">
                <a:cs typeface="Times New Roman" pitchFamily="18" charset="0"/>
              </a:rPr>
              <a:t>0.35</a:t>
            </a:r>
            <a:r>
              <a:rPr lang="en-US" altLang="ja-JP" sz="1800" i="1" dirty="0" smtClean="0">
                <a:cs typeface="Times New Roman" pitchFamily="18" charset="0"/>
              </a:rPr>
              <a:t>Y</a:t>
            </a:r>
            <a:r>
              <a:rPr lang="ja-JP" altLang="ja-JP" sz="1800" dirty="0" smtClean="0">
                <a:cs typeface="Times New Roman" pitchFamily="18" charset="0"/>
              </a:rPr>
              <a:t>　　</a:t>
            </a:r>
            <a:r>
              <a:rPr lang="en-US" altLang="ja-JP" sz="1800" i="1" dirty="0" smtClean="0">
                <a:cs typeface="Times New Roman" pitchFamily="18" charset="0"/>
              </a:rPr>
              <a:t>R</a:t>
            </a:r>
            <a:r>
              <a:rPr lang="en-US" altLang="ja-JP" sz="1800" baseline="30000" dirty="0" smtClean="0">
                <a:cs typeface="Times New Roman" pitchFamily="18" charset="0"/>
              </a:rPr>
              <a:t>2</a:t>
            </a:r>
            <a:r>
              <a:rPr lang="ja-JP" altLang="ja-JP" sz="1800" dirty="0" smtClean="0">
                <a:cs typeface="Times New Roman" pitchFamily="18" charset="0"/>
              </a:rPr>
              <a:t>＝</a:t>
            </a:r>
            <a:r>
              <a:rPr lang="en-US" altLang="ja-JP" sz="1800" dirty="0" smtClean="0">
                <a:cs typeface="Times New Roman" pitchFamily="18" charset="0"/>
              </a:rPr>
              <a:t>0.95</a:t>
            </a:r>
            <a:endParaRPr lang="ja-JP" altLang="ja-JP" sz="1800" dirty="0" smtClean="0">
              <a:cs typeface="Times New Roman" pitchFamily="18" charset="0"/>
            </a:endParaRPr>
          </a:p>
          <a:p>
            <a:r>
              <a:rPr lang="ja-JP" altLang="ja-JP" sz="1800" b="1" dirty="0" smtClean="0">
                <a:cs typeface="Times New Roman" pitchFamily="18" charset="0"/>
              </a:rPr>
              <a:t>計測値</a:t>
            </a:r>
            <a:r>
              <a:rPr lang="ja-JP" altLang="ja-JP" sz="1800" dirty="0" smtClean="0">
                <a:cs typeface="Times New Roman" pitchFamily="18" charset="0"/>
              </a:rPr>
              <a:t>（</a:t>
            </a:r>
            <a:r>
              <a:rPr lang="en-US" altLang="ja-JP" sz="1800" dirty="0" smtClean="0">
                <a:cs typeface="Times New Roman" pitchFamily="18" charset="0"/>
              </a:rPr>
              <a:t>estimated value</a:t>
            </a:r>
            <a:r>
              <a:rPr lang="ja-JP" altLang="ja-JP" sz="1800" dirty="0" smtClean="0">
                <a:cs typeface="Times New Roman" pitchFamily="18" charset="0"/>
              </a:rPr>
              <a:t>）</a:t>
            </a:r>
            <a:r>
              <a:rPr lang="ja-JP" altLang="en-US" sz="1800" dirty="0" smtClean="0">
                <a:cs typeface="Times New Roman" pitchFamily="18" charset="0"/>
              </a:rPr>
              <a:t>＝</a:t>
            </a:r>
            <a:r>
              <a:rPr lang="ja-JP" altLang="ja-JP" sz="1800" b="1" dirty="0" smtClean="0">
                <a:cs typeface="Times New Roman" pitchFamily="18" charset="0"/>
              </a:rPr>
              <a:t>理論値</a:t>
            </a:r>
            <a:r>
              <a:rPr lang="ja-JP" altLang="ja-JP" sz="1800" dirty="0" smtClean="0">
                <a:cs typeface="Times New Roman" pitchFamily="18" charset="0"/>
              </a:rPr>
              <a:t>（</a:t>
            </a:r>
            <a:r>
              <a:rPr lang="en-US" altLang="ja-JP" sz="1800" dirty="0" smtClean="0">
                <a:cs typeface="Times New Roman" pitchFamily="18" charset="0"/>
              </a:rPr>
              <a:t>theoretical </a:t>
            </a:r>
            <a:endParaRPr lang="en-US" altLang="ja-JP" sz="1800" dirty="0" smtClean="0">
              <a:cs typeface="Times New Roman" pitchFamily="18" charset="0"/>
            </a:endParaRPr>
          </a:p>
          <a:p>
            <a:r>
              <a:rPr lang="en-US" altLang="ja-JP" sz="1800" dirty="0" smtClean="0">
                <a:cs typeface="Times New Roman" pitchFamily="18" charset="0"/>
              </a:rPr>
              <a:t>value</a:t>
            </a:r>
            <a:r>
              <a:rPr lang="ja-JP" altLang="ja-JP" sz="1800" dirty="0" smtClean="0">
                <a:cs typeface="Times New Roman" pitchFamily="18" charset="0"/>
              </a:rPr>
              <a:t>）</a:t>
            </a:r>
            <a:endParaRPr lang="en-US" altLang="ja-JP" sz="1800" dirty="0" smtClean="0">
              <a:cs typeface="Times New Roman" pitchFamily="18" charset="0"/>
            </a:endParaRPr>
          </a:p>
          <a:p>
            <a:pPr algn="just">
              <a:buNone/>
            </a:pPr>
            <a:endParaRPr lang="ja-JP" altLang="en-US" sz="1800" b="1" dirty="0" smtClean="0">
              <a:latin typeface="ＭＳ 明朝" pitchFamily="17" charset="-128"/>
              <a:ea typeface="ＭＳ 明朝" pitchFamily="17" charset="-128"/>
            </a:endParaRPr>
          </a:p>
          <a:p>
            <a:pPr algn="just" eaLnBrk="1" hangingPunct="1">
              <a:buFontTx/>
              <a:buNone/>
            </a:pPr>
            <a:endParaRPr lang="ja-JP" altLang="en-US" sz="1800" dirty="0" smtClean="0">
              <a:ea typeface="ＭＳ 明朝" pitchFamily="17" charset="-128"/>
            </a:endParaRPr>
          </a:p>
          <a:p>
            <a:pPr algn="just" eaLnBrk="1" hangingPunct="1">
              <a:buFontTx/>
              <a:buNone/>
            </a:pPr>
            <a:r>
              <a:rPr lang="ja-JP" altLang="en-US" sz="1800" dirty="0" smtClean="0">
                <a:ea typeface="ＭＳ 明朝" pitchFamily="17" charset="-128"/>
              </a:rPr>
              <a:t>　</a:t>
            </a:r>
          </a:p>
        </p:txBody>
      </p:sp>
      <p:pic>
        <p:nvPicPr>
          <p:cNvPr id="4" name="図 3"/>
          <p:cNvPicPr/>
          <p:nvPr/>
        </p:nvPicPr>
        <p:blipFill>
          <a:blip r:embed="rId2" cstate="print"/>
          <a:srcRect/>
          <a:stretch>
            <a:fillRect/>
          </a:stretch>
        </p:blipFill>
        <p:spPr bwMode="auto">
          <a:xfrm>
            <a:off x="5508104" y="2996952"/>
            <a:ext cx="3635896" cy="386104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2082</TotalTime>
  <Words>2482</Words>
  <Application>Microsoft Office PowerPoint</Application>
  <PresentationFormat>画面に合わせる (4:3)</PresentationFormat>
  <Paragraphs>333</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雪藤</vt:lpstr>
      <vt:lpstr> Macroeconomics マクロ経済学</vt:lpstr>
      <vt:lpstr>　</vt:lpstr>
      <vt:lpstr>１．Consumption・Savings　and Income: Absolute Income Hypothesis 消費・貯蓄と所得：絶対所得仮説</vt:lpstr>
      <vt:lpstr>１B．Consumption・Savings　and Income: Absolute Income Hypothesis 消費・貯蓄と所得：絶対所得仮説</vt:lpstr>
      <vt:lpstr>１C．Consumption・Savings　and Income: Absolute Income Hypothesis 消費・貯蓄と所得：絶対所得仮説</vt:lpstr>
      <vt:lpstr>２．Average &amp; Marginal Propensity to Consume,  Average &amp; Marginal Propensity to Save 平均消費性向と限界消費性向、平均貯蓄性向と限界貯蓄性向 </vt:lpstr>
      <vt:lpstr>３．Short-run and Long-run Consumption Functions  短期と長期の消費関数 </vt:lpstr>
      <vt:lpstr>４．Cross-section Short-run Consumption Function クロスセクションの短期消費関数 </vt:lpstr>
      <vt:lpstr>４B．Cross-section Short-run Consumption Function クロスセクションの短期消費関数 </vt:lpstr>
      <vt:lpstr>４C．Cross-section Short-run Consumption Function クロスセクションの短期消費関数 </vt:lpstr>
      <vt:lpstr> ５．Time-Series Short-run Consumption Function タイムシリーズの短期消費関数 </vt:lpstr>
      <vt:lpstr> ５B．Time-Series Short-run Consumption Function タイムシリーズの短期消費関数 </vt:lpstr>
      <vt:lpstr>６．Time-Series Long-run Consumption Function タイムシリーズの長期消費関数</vt:lpstr>
      <vt:lpstr>６B．Time-Series Long-run Consumption Function タイムシリーズの長期消費関数</vt:lpstr>
      <vt:lpstr>７．Consumption &amp; Savings and Relative Income: Relative Income Hypothesis 消費・貯蓄と相対所得：相対所得仮説 </vt:lpstr>
      <vt:lpstr>７B．Consumption &amp; Savings and Relative Income: Relative Income Hypothesis 消費・貯蓄と相対所得：相対所得仮説 </vt:lpstr>
      <vt:lpstr>７C．Consumption &amp; Savings and Relative Income: Relative Income Hypothesis 消費・貯蓄と相対所得：相対所得仮説 </vt:lpstr>
      <vt:lpstr>８．Consumption＆Savings and Liquid Assets: Liquid Asset Hypothesis 消費・貯蓄と流動資産：流動資産仮説　</vt:lpstr>
      <vt:lpstr>８B．Consumption＆Savings and Liquid Assets: Liquid Asset Hypothesis 消費・貯蓄と流動資産：流動資産仮説　</vt:lpstr>
      <vt:lpstr>９．Consumption &amp; Savings and Permanent Income: Permanent Income Hypothesis 消費・貯蓄と恒常所得:恒常所得仮説 </vt:lpstr>
      <vt:lpstr> ９B．Consumption &amp; Savings and Permanent Income: Permanent Income Hypothesis 消費・貯蓄と恒常所得:恒常所得仮説 </vt:lpstr>
      <vt:lpstr> 10．Life Cycle Hypothesis   ライフサイクル仮説　 </vt:lpstr>
      <vt:lpstr> 10B．Life Cycle Hypothesis  ライフサイクル仮説　　　　</vt:lpstr>
      <vt:lpstr> 10C．Life Cycle Hypothesis  ライフサイクル仮説　　</vt:lpstr>
    </vt:vector>
  </TitlesOfParts>
  <Company>学校法人　法政大学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法政大学通信教育部 メディアスクーリング  「現代経済学」</dc:title>
  <dc:creator>総合情報センタ</dc:creator>
  <cp:lastModifiedBy>HIMIKO</cp:lastModifiedBy>
  <cp:revision>143</cp:revision>
  <dcterms:created xsi:type="dcterms:W3CDTF">2008-03-18T06:49:50Z</dcterms:created>
  <dcterms:modified xsi:type="dcterms:W3CDTF">2018-04-06T09:27:27Z</dcterms:modified>
</cp:coreProperties>
</file>